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30" r:id="rId2"/>
    <p:sldId id="622" r:id="rId3"/>
    <p:sldId id="629" r:id="rId4"/>
    <p:sldId id="624" r:id="rId5"/>
    <p:sldId id="627" r:id="rId6"/>
  </p:sldIdLst>
  <p:sldSz cx="9144000" cy="6858000" type="screen4x3"/>
  <p:notesSz cx="6858000" cy="89947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641"/>
    <a:srgbClr val="D65700"/>
    <a:srgbClr val="FF6600"/>
    <a:srgbClr val="F2995E"/>
    <a:srgbClr val="FF9966"/>
    <a:srgbClr val="CC0000"/>
    <a:srgbClr val="FF3399"/>
    <a:srgbClr val="C3D749"/>
    <a:srgbClr val="0088A8"/>
    <a:srgbClr val="D800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2" autoAdjust="0"/>
    <p:restoredTop sz="94689" autoAdjust="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345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430" y="-72"/>
      </p:cViewPr>
      <p:guideLst>
        <p:guide orient="horz" pos="481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CDF99D-3A3C-4C64-B87A-75D4B74F8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74688"/>
            <a:ext cx="4498975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72518"/>
            <a:ext cx="5029200" cy="40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95BF83-A56F-4CBD-B646-251C3CEDD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C2D7-7636-4CF4-8B90-83D8BD3B664B}" type="slidenum">
              <a:rPr lang="en-US"/>
              <a:pPr/>
              <a:t>2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955E4-BF41-4E72-9D4A-1E1E162FB62E}" type="slidenum">
              <a:rPr lang="en-US"/>
              <a:pPr/>
              <a:t>4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B453B-BCD5-4F98-AE26-48B408361FEA}" type="slidenum">
              <a:rPr lang="en-US"/>
              <a:pPr/>
              <a:t>5</a:t>
            </a:fld>
            <a:endParaRPr lang="en-US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5316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77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18th,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52600" y="6477000"/>
            <a:ext cx="5638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Created by Mazzucchelli Consulting for Cargill, Intended for Internal Use at Cargill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770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FAEA2-94D3-44C9-95E4-6AFD1CCFB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24200" y="0"/>
            <a:ext cx="6019800" cy="1295400"/>
          </a:xfrm>
          <a:prstGeom prst="rect">
            <a:avLst/>
          </a:prstGeom>
          <a:gradFill flip="none" rotWithShape="1">
            <a:gsLst>
              <a:gs pos="0">
                <a:srgbClr val="F1A641">
                  <a:shade val="30000"/>
                  <a:satMod val="115000"/>
                </a:srgbClr>
              </a:gs>
              <a:gs pos="50000">
                <a:srgbClr val="F1A641">
                  <a:shade val="67500"/>
                  <a:satMod val="115000"/>
                </a:srgbClr>
              </a:gs>
              <a:gs pos="100000">
                <a:srgbClr val="F1A641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600200"/>
            <a:ext cx="8534400" cy="4495800"/>
          </a:xfrm>
        </p:spPr>
        <p:txBody>
          <a:bodyPr/>
          <a:lstStyle>
            <a:lvl1pPr>
              <a:spcBef>
                <a:spcPts val="1200"/>
              </a:spcBef>
              <a:buClr>
                <a:srgbClr val="F1A641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spcBef>
                <a:spcPts val="1200"/>
              </a:spcBef>
              <a:buClr>
                <a:srgbClr val="F1A641"/>
              </a:buClr>
              <a:buSzPct val="120000"/>
              <a:buFont typeface="Calibri" pitchFamily="34" charset="0"/>
              <a:buChar char="‒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spcBef>
                <a:spcPts val="1200"/>
              </a:spcBef>
              <a:buClr>
                <a:srgbClr val="F1A641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spcBef>
                <a:spcPts val="1200"/>
              </a:spcBef>
              <a:buClr>
                <a:srgbClr val="F1A641"/>
              </a:buClr>
              <a:buSzPct val="120000"/>
              <a:buFont typeface="Calibri" pitchFamily="34" charset="0"/>
              <a:buChar char="‐"/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spcBef>
                <a:spcPts val="1200"/>
              </a:spcBef>
              <a:buClr>
                <a:srgbClr val="F1A641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51966" y="1324428"/>
            <a:ext cx="8778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48342" y="1357086"/>
            <a:ext cx="8778240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3124200" y="0"/>
            <a:ext cx="6019800" cy="129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1966" y="1324428"/>
            <a:ext cx="8778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48342" y="1357086"/>
            <a:ext cx="8778240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304800"/>
            <a:ext cx="8839200" cy="6248400"/>
          </a:xfrm>
          <a:prstGeom prst="rect">
            <a:avLst/>
          </a:prstGeom>
          <a:gradFill flip="none" rotWithShape="1">
            <a:gsLst>
              <a:gs pos="0">
                <a:srgbClr val="F1A641">
                  <a:shade val="30000"/>
                  <a:satMod val="115000"/>
                </a:srgbClr>
              </a:gs>
              <a:gs pos="50000">
                <a:srgbClr val="F1A641">
                  <a:shade val="67500"/>
                  <a:satMod val="115000"/>
                </a:srgbClr>
              </a:gs>
              <a:gs pos="100000">
                <a:srgbClr val="F1A641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600" dirty="0"/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helf life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600200"/>
            <a:ext cx="7767637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Compare the flavor stability of two different flavors in a beverage over a 6-week accelerated aging storage</a:t>
            </a:r>
          </a:p>
          <a:p>
            <a:pPr lvl="1" eaLnBrk="1" hangingPunct="1"/>
            <a:r>
              <a:rPr lang="en-US" dirty="0" smtClean="0"/>
              <a:t>Which flavor is more stable?</a:t>
            </a:r>
          </a:p>
          <a:p>
            <a:pPr lvl="1" eaLnBrk="1" hangingPunct="1"/>
            <a:r>
              <a:rPr lang="en-US" dirty="0" smtClean="0"/>
              <a:t>What sensory changes happen overtime?</a:t>
            </a:r>
          </a:p>
          <a:p>
            <a:pPr lvl="1" eaLnBrk="1" hangingPunct="1"/>
            <a:r>
              <a:rPr lang="en-US" dirty="0" smtClean="0"/>
              <a:t>Do the two sample age similarly?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shelf life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OBJECTIVES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OVERALL QUALITY SCORE</a:t>
            </a:r>
          </a:p>
          <a:p>
            <a:r>
              <a:rPr lang="en-US" sz="2400" dirty="0" smtClean="0"/>
              <a:t>DESCRIPTIVE ANALYSIS</a:t>
            </a:r>
          </a:p>
          <a:p>
            <a:pPr lvl="1"/>
            <a:r>
              <a:rPr lang="en-US" sz="2000" dirty="0" smtClean="0"/>
              <a:t>Full profile</a:t>
            </a:r>
          </a:p>
          <a:p>
            <a:pPr lvl="1"/>
            <a:r>
              <a:rPr lang="en-US" sz="2000" dirty="0" smtClean="0"/>
              <a:t>2 samples </a:t>
            </a:r>
          </a:p>
          <a:p>
            <a:pPr lvl="1"/>
            <a:r>
              <a:rPr lang="en-US" sz="2000" dirty="0" smtClean="0"/>
              <a:t>4 time intervals</a:t>
            </a:r>
          </a:p>
          <a:p>
            <a:pPr lvl="1"/>
            <a:r>
              <a:rPr lang="en-US" sz="2000" dirty="0" smtClean="0"/>
              <a:t>12 trained descriptive panelists.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shelf life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EXECUTION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Rectangle 53"/>
          <p:cNvSpPr txBox="1">
            <a:spLocks noChangeArrowheads="1"/>
          </p:cNvSpPr>
          <p:nvPr/>
        </p:nvSpPr>
        <p:spPr bwMode="auto">
          <a:xfrm>
            <a:off x="309563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F1A641"/>
              </a:buClr>
              <a:buSzPct val="120000"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Key differences in performance between the two flavors</a:t>
            </a:r>
          </a:p>
        </p:txBody>
      </p:sp>
      <p:sp>
        <p:nvSpPr>
          <p:cNvPr id="294" name="Rectangle 40"/>
          <p:cNvSpPr>
            <a:spLocks noChangeArrowheads="1"/>
          </p:cNvSpPr>
          <p:nvPr/>
        </p:nvSpPr>
        <p:spPr bwMode="auto">
          <a:xfrm>
            <a:off x="762000" y="2438400"/>
            <a:ext cx="3024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Overall Quality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(p=0.05)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520700" y="3367088"/>
            <a:ext cx="4481351" cy="2532836"/>
            <a:chOff x="520700" y="3367088"/>
            <a:chExt cx="4481351" cy="2532836"/>
          </a:xfrm>
        </p:grpSpPr>
        <p:sp>
          <p:nvSpPr>
            <p:cNvPr id="274" name="Rectangle 7"/>
            <p:cNvSpPr>
              <a:spLocks noChangeArrowheads="1"/>
            </p:cNvSpPr>
            <p:nvPr/>
          </p:nvSpPr>
          <p:spPr bwMode="auto">
            <a:xfrm>
              <a:off x="873125" y="3476625"/>
              <a:ext cx="3565525" cy="1973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4288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Rectangle 2"/>
            <p:cNvSpPr>
              <a:spLocks noChangeArrowheads="1"/>
            </p:cNvSpPr>
            <p:nvPr/>
          </p:nvSpPr>
          <p:spPr bwMode="auto">
            <a:xfrm>
              <a:off x="873125" y="3476625"/>
              <a:ext cx="3565525" cy="1973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0" name="Line 3"/>
            <p:cNvSpPr>
              <a:spLocks noChangeShapeType="1"/>
            </p:cNvSpPr>
            <p:nvPr/>
          </p:nvSpPr>
          <p:spPr bwMode="auto">
            <a:xfrm>
              <a:off x="873125" y="4953000"/>
              <a:ext cx="3565525" cy="1588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1" name="Line 4"/>
            <p:cNvSpPr>
              <a:spLocks noChangeShapeType="1"/>
            </p:cNvSpPr>
            <p:nvPr/>
          </p:nvSpPr>
          <p:spPr bwMode="auto">
            <a:xfrm>
              <a:off x="873125" y="4468813"/>
              <a:ext cx="3565525" cy="1587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Line 5"/>
            <p:cNvSpPr>
              <a:spLocks noChangeShapeType="1"/>
            </p:cNvSpPr>
            <p:nvPr/>
          </p:nvSpPr>
          <p:spPr bwMode="auto">
            <a:xfrm>
              <a:off x="873125" y="3971925"/>
              <a:ext cx="3565525" cy="1588"/>
            </a:xfrm>
            <a:prstGeom prst="line">
              <a:avLst/>
            </a:prstGeom>
            <a:noFill/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Line 6"/>
            <p:cNvSpPr>
              <a:spLocks noChangeShapeType="1"/>
            </p:cNvSpPr>
            <p:nvPr/>
          </p:nvSpPr>
          <p:spPr bwMode="auto">
            <a:xfrm>
              <a:off x="873125" y="3476625"/>
              <a:ext cx="3565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5" name="Line 19"/>
            <p:cNvSpPr>
              <a:spLocks noChangeShapeType="1"/>
            </p:cNvSpPr>
            <p:nvPr/>
          </p:nvSpPr>
          <p:spPr bwMode="auto">
            <a:xfrm rot="20156143">
              <a:off x="1600200" y="3813175"/>
              <a:ext cx="688975" cy="37623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6" name="Line 20"/>
            <p:cNvSpPr>
              <a:spLocks noChangeShapeType="1"/>
            </p:cNvSpPr>
            <p:nvPr/>
          </p:nvSpPr>
          <p:spPr bwMode="auto">
            <a:xfrm>
              <a:off x="2292350" y="4073525"/>
              <a:ext cx="722313" cy="37147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Line 21"/>
            <p:cNvSpPr>
              <a:spLocks noChangeShapeType="1"/>
            </p:cNvSpPr>
            <p:nvPr/>
          </p:nvSpPr>
          <p:spPr bwMode="auto">
            <a:xfrm flipV="1">
              <a:off x="2979738" y="4441825"/>
              <a:ext cx="79216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Line 22"/>
            <p:cNvSpPr>
              <a:spLocks noChangeShapeType="1"/>
            </p:cNvSpPr>
            <p:nvPr/>
          </p:nvSpPr>
          <p:spPr bwMode="auto">
            <a:xfrm rot="448022" flipV="1">
              <a:off x="1590675" y="4473575"/>
              <a:ext cx="706438" cy="93663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Line 23"/>
            <p:cNvSpPr>
              <a:spLocks noChangeShapeType="1"/>
            </p:cNvSpPr>
            <p:nvPr/>
          </p:nvSpPr>
          <p:spPr bwMode="auto">
            <a:xfrm>
              <a:off x="2297113" y="4549775"/>
              <a:ext cx="717550" cy="59213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0" name="Line 24"/>
            <p:cNvSpPr>
              <a:spLocks noChangeShapeType="1"/>
            </p:cNvSpPr>
            <p:nvPr/>
          </p:nvSpPr>
          <p:spPr bwMode="auto">
            <a:xfrm rot="594705" flipV="1">
              <a:off x="3014663" y="5056188"/>
              <a:ext cx="706437" cy="161925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1" name="Freeform 25"/>
            <p:cNvSpPr>
              <a:spLocks/>
            </p:cNvSpPr>
            <p:nvPr/>
          </p:nvSpPr>
          <p:spPr bwMode="auto">
            <a:xfrm>
              <a:off x="1522413" y="3878263"/>
              <a:ext cx="138112" cy="188912"/>
            </a:xfrm>
            <a:custGeom>
              <a:avLst/>
              <a:gdLst>
                <a:gd name="T0" fmla="*/ 62 w 125"/>
                <a:gd name="T1" fmla="*/ 0 h 95"/>
                <a:gd name="T2" fmla="*/ 125 w 125"/>
                <a:gd name="T3" fmla="*/ 47 h 95"/>
                <a:gd name="T4" fmla="*/ 62 w 125"/>
                <a:gd name="T5" fmla="*/ 95 h 95"/>
                <a:gd name="T6" fmla="*/ 0 w 125"/>
                <a:gd name="T7" fmla="*/ 47 h 95"/>
                <a:gd name="T8" fmla="*/ 62 w 125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95"/>
                <a:gd name="T17" fmla="*/ 125 w 125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95">
                  <a:moveTo>
                    <a:pt x="62" y="0"/>
                  </a:moveTo>
                  <a:lnTo>
                    <a:pt x="125" y="47"/>
                  </a:lnTo>
                  <a:lnTo>
                    <a:pt x="62" y="95"/>
                  </a:lnTo>
                  <a:lnTo>
                    <a:pt x="0" y="4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Freeform 26"/>
            <p:cNvSpPr>
              <a:spLocks/>
            </p:cNvSpPr>
            <p:nvPr/>
          </p:nvSpPr>
          <p:spPr bwMode="auto">
            <a:xfrm>
              <a:off x="2239963" y="3984625"/>
              <a:ext cx="136525" cy="187325"/>
            </a:xfrm>
            <a:custGeom>
              <a:avLst/>
              <a:gdLst>
                <a:gd name="T0" fmla="*/ 62 w 125"/>
                <a:gd name="T1" fmla="*/ 0 h 95"/>
                <a:gd name="T2" fmla="*/ 125 w 125"/>
                <a:gd name="T3" fmla="*/ 48 h 95"/>
                <a:gd name="T4" fmla="*/ 62 w 125"/>
                <a:gd name="T5" fmla="*/ 95 h 95"/>
                <a:gd name="T6" fmla="*/ 0 w 125"/>
                <a:gd name="T7" fmla="*/ 48 h 95"/>
                <a:gd name="T8" fmla="*/ 62 w 125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95"/>
                <a:gd name="T17" fmla="*/ 125 w 125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95">
                  <a:moveTo>
                    <a:pt x="62" y="0"/>
                  </a:moveTo>
                  <a:lnTo>
                    <a:pt x="125" y="48"/>
                  </a:lnTo>
                  <a:lnTo>
                    <a:pt x="62" y="95"/>
                  </a:lnTo>
                  <a:lnTo>
                    <a:pt x="0" y="48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3" name="Freeform 27"/>
            <p:cNvSpPr>
              <a:spLocks/>
            </p:cNvSpPr>
            <p:nvPr/>
          </p:nvSpPr>
          <p:spPr bwMode="auto">
            <a:xfrm>
              <a:off x="2946400" y="4352925"/>
              <a:ext cx="138113" cy="187325"/>
            </a:xfrm>
            <a:custGeom>
              <a:avLst/>
              <a:gdLst>
                <a:gd name="T0" fmla="*/ 62 w 125"/>
                <a:gd name="T1" fmla="*/ 0 h 95"/>
                <a:gd name="T2" fmla="*/ 125 w 125"/>
                <a:gd name="T3" fmla="*/ 47 h 95"/>
                <a:gd name="T4" fmla="*/ 62 w 125"/>
                <a:gd name="T5" fmla="*/ 95 h 95"/>
                <a:gd name="T6" fmla="*/ 0 w 125"/>
                <a:gd name="T7" fmla="*/ 47 h 95"/>
                <a:gd name="T8" fmla="*/ 62 w 125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95"/>
                <a:gd name="T17" fmla="*/ 125 w 125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95">
                  <a:moveTo>
                    <a:pt x="62" y="0"/>
                  </a:moveTo>
                  <a:lnTo>
                    <a:pt x="125" y="47"/>
                  </a:lnTo>
                  <a:lnTo>
                    <a:pt x="62" y="95"/>
                  </a:lnTo>
                  <a:lnTo>
                    <a:pt x="0" y="4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4" name="Freeform 28"/>
            <p:cNvSpPr>
              <a:spLocks/>
            </p:cNvSpPr>
            <p:nvPr/>
          </p:nvSpPr>
          <p:spPr bwMode="auto">
            <a:xfrm>
              <a:off x="3667125" y="4365625"/>
              <a:ext cx="136525" cy="187325"/>
            </a:xfrm>
            <a:custGeom>
              <a:avLst/>
              <a:gdLst>
                <a:gd name="T0" fmla="*/ 62 w 125"/>
                <a:gd name="T1" fmla="*/ 0 h 95"/>
                <a:gd name="T2" fmla="*/ 125 w 125"/>
                <a:gd name="T3" fmla="*/ 47 h 95"/>
                <a:gd name="T4" fmla="*/ 62 w 125"/>
                <a:gd name="T5" fmla="*/ 95 h 95"/>
                <a:gd name="T6" fmla="*/ 0 w 125"/>
                <a:gd name="T7" fmla="*/ 47 h 95"/>
                <a:gd name="T8" fmla="*/ 62 w 125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95"/>
                <a:gd name="T17" fmla="*/ 125 w 125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95">
                  <a:moveTo>
                    <a:pt x="62" y="0"/>
                  </a:moveTo>
                  <a:lnTo>
                    <a:pt x="125" y="47"/>
                  </a:lnTo>
                  <a:lnTo>
                    <a:pt x="62" y="95"/>
                  </a:lnTo>
                  <a:lnTo>
                    <a:pt x="0" y="47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5" name="Rectangle 29"/>
            <p:cNvSpPr>
              <a:spLocks noChangeArrowheads="1"/>
            </p:cNvSpPr>
            <p:nvPr/>
          </p:nvSpPr>
          <p:spPr bwMode="auto">
            <a:xfrm>
              <a:off x="1531938" y="4441825"/>
              <a:ext cx="107950" cy="147638"/>
            </a:xfrm>
            <a:prstGeom prst="rect">
              <a:avLst/>
            </a:prstGeom>
            <a:solidFill>
              <a:srgbClr val="FF6600"/>
            </a:solidFill>
            <a:ln w="14288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" name="Rectangle 30"/>
            <p:cNvSpPr>
              <a:spLocks noChangeArrowheads="1"/>
            </p:cNvSpPr>
            <p:nvPr/>
          </p:nvSpPr>
          <p:spPr bwMode="auto">
            <a:xfrm>
              <a:off x="2239963" y="4468813"/>
              <a:ext cx="107950" cy="149225"/>
            </a:xfrm>
            <a:prstGeom prst="rect">
              <a:avLst/>
            </a:prstGeom>
            <a:solidFill>
              <a:srgbClr val="FF6600"/>
            </a:solidFill>
            <a:ln w="14288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" name="Rectangle 31"/>
            <p:cNvSpPr>
              <a:spLocks noChangeArrowheads="1"/>
            </p:cNvSpPr>
            <p:nvPr/>
          </p:nvSpPr>
          <p:spPr bwMode="auto">
            <a:xfrm>
              <a:off x="2955925" y="5059363"/>
              <a:ext cx="107950" cy="149225"/>
            </a:xfrm>
            <a:prstGeom prst="rect">
              <a:avLst/>
            </a:prstGeom>
            <a:solidFill>
              <a:srgbClr val="FF6600"/>
            </a:solidFill>
            <a:ln w="14288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" name="Rectangle 32"/>
            <p:cNvSpPr>
              <a:spLocks noChangeArrowheads="1"/>
            </p:cNvSpPr>
            <p:nvPr/>
          </p:nvSpPr>
          <p:spPr bwMode="auto">
            <a:xfrm>
              <a:off x="3663950" y="5054600"/>
              <a:ext cx="107950" cy="149225"/>
            </a:xfrm>
            <a:prstGeom prst="rect">
              <a:avLst/>
            </a:prstGeom>
            <a:solidFill>
              <a:srgbClr val="FF6600"/>
            </a:solidFill>
            <a:ln w="14288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9" name="Rectangle 33"/>
            <p:cNvSpPr>
              <a:spLocks noChangeArrowheads="1"/>
            </p:cNvSpPr>
            <p:nvPr/>
          </p:nvSpPr>
          <p:spPr bwMode="auto">
            <a:xfrm>
              <a:off x="520700" y="5343525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0" name="Rectangle 34"/>
            <p:cNvSpPr>
              <a:spLocks noChangeArrowheads="1"/>
            </p:cNvSpPr>
            <p:nvPr/>
          </p:nvSpPr>
          <p:spPr bwMode="auto">
            <a:xfrm>
              <a:off x="520700" y="4845050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1" name="Rectangle 35"/>
            <p:cNvSpPr>
              <a:spLocks noChangeArrowheads="1"/>
            </p:cNvSpPr>
            <p:nvPr/>
          </p:nvSpPr>
          <p:spPr bwMode="auto">
            <a:xfrm>
              <a:off x="520700" y="4362450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2" name="Rectangle 36"/>
            <p:cNvSpPr>
              <a:spLocks noChangeArrowheads="1"/>
            </p:cNvSpPr>
            <p:nvPr/>
          </p:nvSpPr>
          <p:spPr bwMode="auto">
            <a:xfrm>
              <a:off x="520700" y="3863975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3" name="Rectangle 37"/>
            <p:cNvSpPr>
              <a:spLocks noChangeArrowheads="1"/>
            </p:cNvSpPr>
            <p:nvPr/>
          </p:nvSpPr>
          <p:spPr bwMode="auto">
            <a:xfrm>
              <a:off x="520700" y="3367088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7.0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5" name="Line 41"/>
            <p:cNvSpPr>
              <a:spLocks noChangeShapeType="1"/>
            </p:cNvSpPr>
            <p:nvPr/>
          </p:nvSpPr>
          <p:spPr bwMode="auto">
            <a:xfrm>
              <a:off x="4556125" y="4314825"/>
              <a:ext cx="269875" cy="1588"/>
            </a:xfrm>
            <a:prstGeom prst="line">
              <a:avLst/>
            </a:prstGeom>
            <a:noFill/>
            <a:ln w="269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6" name="Freeform 42"/>
            <p:cNvSpPr>
              <a:spLocks/>
            </p:cNvSpPr>
            <p:nvPr/>
          </p:nvSpPr>
          <p:spPr bwMode="auto">
            <a:xfrm>
              <a:off x="4652963" y="4259263"/>
              <a:ext cx="76200" cy="111125"/>
            </a:xfrm>
            <a:custGeom>
              <a:avLst/>
              <a:gdLst>
                <a:gd name="T0" fmla="*/ 34 w 69"/>
                <a:gd name="T1" fmla="*/ 0 h 70"/>
                <a:gd name="T2" fmla="*/ 69 w 69"/>
                <a:gd name="T3" fmla="*/ 35 h 70"/>
                <a:gd name="T4" fmla="*/ 34 w 69"/>
                <a:gd name="T5" fmla="*/ 70 h 70"/>
                <a:gd name="T6" fmla="*/ 0 w 69"/>
                <a:gd name="T7" fmla="*/ 35 h 70"/>
                <a:gd name="T8" fmla="*/ 34 w 69"/>
                <a:gd name="T9" fmla="*/ 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70"/>
                <a:gd name="T17" fmla="*/ 69 w 69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70">
                  <a:moveTo>
                    <a:pt x="34" y="0"/>
                  </a:moveTo>
                  <a:lnTo>
                    <a:pt x="69" y="35"/>
                  </a:lnTo>
                  <a:lnTo>
                    <a:pt x="34" y="70"/>
                  </a:lnTo>
                  <a:lnTo>
                    <a:pt x="0" y="35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4288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" name="Rectangle 43"/>
            <p:cNvSpPr>
              <a:spLocks noChangeArrowheads="1"/>
            </p:cNvSpPr>
            <p:nvPr/>
          </p:nvSpPr>
          <p:spPr bwMode="auto">
            <a:xfrm>
              <a:off x="4854575" y="4203700"/>
              <a:ext cx="1362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Line 44"/>
            <p:cNvSpPr>
              <a:spLocks noChangeShapeType="1"/>
            </p:cNvSpPr>
            <p:nvPr/>
          </p:nvSpPr>
          <p:spPr bwMode="auto">
            <a:xfrm>
              <a:off x="4556125" y="4594225"/>
              <a:ext cx="269875" cy="1588"/>
            </a:xfrm>
            <a:prstGeom prst="line">
              <a:avLst/>
            </a:prstGeom>
            <a:noFill/>
            <a:ln w="26988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" name="Rectangle 45"/>
            <p:cNvSpPr>
              <a:spLocks noChangeArrowheads="1"/>
            </p:cNvSpPr>
            <p:nvPr/>
          </p:nvSpPr>
          <p:spPr bwMode="auto">
            <a:xfrm>
              <a:off x="4652963" y="4538663"/>
              <a:ext cx="66675" cy="96837"/>
            </a:xfrm>
            <a:prstGeom prst="rect">
              <a:avLst/>
            </a:prstGeom>
            <a:solidFill>
              <a:srgbClr val="FF6600"/>
            </a:solidFill>
            <a:ln w="14288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0" name="Rectangle 46"/>
            <p:cNvSpPr>
              <a:spLocks noChangeArrowheads="1"/>
            </p:cNvSpPr>
            <p:nvPr/>
          </p:nvSpPr>
          <p:spPr bwMode="auto">
            <a:xfrm>
              <a:off x="4854575" y="4483100"/>
              <a:ext cx="14747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1" name="Rectangle 47"/>
            <p:cNvSpPr>
              <a:spLocks noChangeArrowheads="1"/>
            </p:cNvSpPr>
            <p:nvPr/>
          </p:nvSpPr>
          <p:spPr bwMode="auto">
            <a:xfrm>
              <a:off x="1371600" y="5622925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 wk</a:t>
              </a:r>
              <a:endParaRPr lang="en-US" sz="1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2" name="Rectangle 48"/>
            <p:cNvSpPr>
              <a:spLocks noChangeArrowheads="1"/>
            </p:cNvSpPr>
            <p:nvPr/>
          </p:nvSpPr>
          <p:spPr bwMode="auto">
            <a:xfrm>
              <a:off x="2125663" y="5622925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 wk</a:t>
              </a:r>
              <a:endParaRPr lang="en-US" sz="1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3" name="Rectangle 49"/>
            <p:cNvSpPr>
              <a:spLocks noChangeArrowheads="1"/>
            </p:cNvSpPr>
            <p:nvPr/>
          </p:nvSpPr>
          <p:spPr bwMode="auto">
            <a:xfrm>
              <a:off x="2847975" y="5622925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 wk</a:t>
              </a:r>
              <a:endParaRPr lang="en-US" sz="1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4" name="Rectangle 50"/>
            <p:cNvSpPr>
              <a:spLocks noChangeArrowheads="1"/>
            </p:cNvSpPr>
            <p:nvPr/>
          </p:nvSpPr>
          <p:spPr bwMode="auto">
            <a:xfrm>
              <a:off x="3559175" y="5622925"/>
              <a:ext cx="4680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 wk</a:t>
              </a:r>
              <a:endParaRPr lang="en-US" sz="1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357813" y="2438400"/>
            <a:ext cx="3597805" cy="3508177"/>
            <a:chOff x="5357813" y="2438400"/>
            <a:chExt cx="3597805" cy="3508177"/>
          </a:xfrm>
        </p:grpSpPr>
        <p:sp>
          <p:nvSpPr>
            <p:cNvPr id="313" name="Freeform 63"/>
            <p:cNvSpPr>
              <a:spLocks/>
            </p:cNvSpPr>
            <p:nvPr/>
          </p:nvSpPr>
          <p:spPr bwMode="auto">
            <a:xfrm>
              <a:off x="5773738" y="3340100"/>
              <a:ext cx="457200" cy="2173288"/>
            </a:xfrm>
            <a:custGeom>
              <a:avLst/>
              <a:gdLst>
                <a:gd name="T0" fmla="*/ 0 w 288"/>
                <a:gd name="T1" fmla="*/ 1369 h 1369"/>
                <a:gd name="T2" fmla="*/ 0 w 288"/>
                <a:gd name="T3" fmla="*/ 356 h 1369"/>
                <a:gd name="T4" fmla="*/ 288 w 288"/>
                <a:gd name="T5" fmla="*/ 0 h 1369"/>
                <a:gd name="T6" fmla="*/ 288 w 288"/>
                <a:gd name="T7" fmla="*/ 1014 h 1369"/>
                <a:gd name="T8" fmla="*/ 0 w 288"/>
                <a:gd name="T9" fmla="*/ 1369 h 13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369"/>
                <a:gd name="T17" fmla="*/ 288 w 288"/>
                <a:gd name="T18" fmla="*/ 1369 h 13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369">
                  <a:moveTo>
                    <a:pt x="0" y="1369"/>
                  </a:moveTo>
                  <a:lnTo>
                    <a:pt x="0" y="356"/>
                  </a:lnTo>
                  <a:lnTo>
                    <a:pt x="288" y="0"/>
                  </a:lnTo>
                  <a:lnTo>
                    <a:pt x="288" y="1014"/>
                  </a:lnTo>
                  <a:lnTo>
                    <a:pt x="0" y="136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" name="Rectangle 64"/>
            <p:cNvSpPr>
              <a:spLocks noChangeArrowheads="1"/>
            </p:cNvSpPr>
            <p:nvPr/>
          </p:nvSpPr>
          <p:spPr bwMode="auto">
            <a:xfrm>
              <a:off x="6230938" y="3340100"/>
              <a:ext cx="2608262" cy="16097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5" name="Freeform 55"/>
            <p:cNvSpPr>
              <a:spLocks/>
            </p:cNvSpPr>
            <p:nvPr/>
          </p:nvSpPr>
          <p:spPr bwMode="auto">
            <a:xfrm>
              <a:off x="5773738" y="4949825"/>
              <a:ext cx="3065462" cy="563563"/>
            </a:xfrm>
            <a:custGeom>
              <a:avLst/>
              <a:gdLst>
                <a:gd name="T0" fmla="*/ 0 w 1931"/>
                <a:gd name="T1" fmla="*/ 355 h 355"/>
                <a:gd name="T2" fmla="*/ 288 w 1931"/>
                <a:gd name="T3" fmla="*/ 0 h 355"/>
                <a:gd name="T4" fmla="*/ 1931 w 1931"/>
                <a:gd name="T5" fmla="*/ 0 h 355"/>
                <a:gd name="T6" fmla="*/ 1644 w 1931"/>
                <a:gd name="T7" fmla="*/ 355 h 355"/>
                <a:gd name="T8" fmla="*/ 0 w 1931"/>
                <a:gd name="T9" fmla="*/ 355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1"/>
                <a:gd name="T16" fmla="*/ 0 h 355"/>
                <a:gd name="T17" fmla="*/ 1931 w 1931"/>
                <a:gd name="T18" fmla="*/ 355 h 3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1" h="355">
                  <a:moveTo>
                    <a:pt x="0" y="355"/>
                  </a:moveTo>
                  <a:lnTo>
                    <a:pt x="288" y="0"/>
                  </a:lnTo>
                  <a:lnTo>
                    <a:pt x="1931" y="0"/>
                  </a:lnTo>
                  <a:lnTo>
                    <a:pt x="1644" y="355"/>
                  </a:lnTo>
                  <a:lnTo>
                    <a:pt x="0" y="35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6" name="Freeform 56"/>
            <p:cNvSpPr>
              <a:spLocks/>
            </p:cNvSpPr>
            <p:nvPr/>
          </p:nvSpPr>
          <p:spPr bwMode="auto">
            <a:xfrm>
              <a:off x="5773738" y="3340100"/>
              <a:ext cx="457200" cy="2173288"/>
            </a:xfrm>
            <a:custGeom>
              <a:avLst/>
              <a:gdLst>
                <a:gd name="T0" fmla="*/ 0 w 288"/>
                <a:gd name="T1" fmla="*/ 1369 h 1369"/>
                <a:gd name="T2" fmla="*/ 0 w 288"/>
                <a:gd name="T3" fmla="*/ 356 h 1369"/>
                <a:gd name="T4" fmla="*/ 288 w 288"/>
                <a:gd name="T5" fmla="*/ 0 h 1369"/>
                <a:gd name="T6" fmla="*/ 288 w 288"/>
                <a:gd name="T7" fmla="*/ 1014 h 1369"/>
                <a:gd name="T8" fmla="*/ 0 w 288"/>
                <a:gd name="T9" fmla="*/ 1369 h 13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369"/>
                <a:gd name="T17" fmla="*/ 288 w 288"/>
                <a:gd name="T18" fmla="*/ 1369 h 13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369">
                  <a:moveTo>
                    <a:pt x="0" y="1369"/>
                  </a:moveTo>
                  <a:lnTo>
                    <a:pt x="0" y="356"/>
                  </a:lnTo>
                  <a:lnTo>
                    <a:pt x="288" y="0"/>
                  </a:lnTo>
                  <a:lnTo>
                    <a:pt x="288" y="1014"/>
                  </a:lnTo>
                  <a:lnTo>
                    <a:pt x="0" y="136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" name="Rectangle 57"/>
            <p:cNvSpPr>
              <a:spLocks noChangeArrowheads="1"/>
            </p:cNvSpPr>
            <p:nvPr/>
          </p:nvSpPr>
          <p:spPr bwMode="auto">
            <a:xfrm>
              <a:off x="6230938" y="3340100"/>
              <a:ext cx="2608262" cy="160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" name="Freeform 58"/>
            <p:cNvSpPr>
              <a:spLocks/>
            </p:cNvSpPr>
            <p:nvPr/>
          </p:nvSpPr>
          <p:spPr bwMode="auto">
            <a:xfrm>
              <a:off x="5773738" y="4949825"/>
              <a:ext cx="3065462" cy="563563"/>
            </a:xfrm>
            <a:custGeom>
              <a:avLst/>
              <a:gdLst>
                <a:gd name="T0" fmla="*/ 0 w 242"/>
                <a:gd name="T1" fmla="*/ 27 h 27"/>
                <a:gd name="T2" fmla="*/ 36 w 242"/>
                <a:gd name="T3" fmla="*/ 0 h 27"/>
                <a:gd name="T4" fmla="*/ 242 w 242"/>
                <a:gd name="T5" fmla="*/ 0 h 27"/>
                <a:gd name="T6" fmla="*/ 0 60000 65536"/>
                <a:gd name="T7" fmla="*/ 0 60000 65536"/>
                <a:gd name="T8" fmla="*/ 0 60000 65536"/>
                <a:gd name="T9" fmla="*/ 0 w 242"/>
                <a:gd name="T10" fmla="*/ 0 h 27"/>
                <a:gd name="T11" fmla="*/ 242 w 242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" h="27">
                  <a:moveTo>
                    <a:pt x="0" y="27"/>
                  </a:moveTo>
                  <a:lnTo>
                    <a:pt x="36" y="0"/>
                  </a:lnTo>
                  <a:lnTo>
                    <a:pt x="24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" name="Freeform 59"/>
            <p:cNvSpPr>
              <a:spLocks/>
            </p:cNvSpPr>
            <p:nvPr/>
          </p:nvSpPr>
          <p:spPr bwMode="auto">
            <a:xfrm>
              <a:off x="5773738" y="4406900"/>
              <a:ext cx="3065462" cy="563563"/>
            </a:xfrm>
            <a:custGeom>
              <a:avLst/>
              <a:gdLst>
                <a:gd name="T0" fmla="*/ 0 w 242"/>
                <a:gd name="T1" fmla="*/ 27 h 27"/>
                <a:gd name="T2" fmla="*/ 36 w 242"/>
                <a:gd name="T3" fmla="*/ 0 h 27"/>
                <a:gd name="T4" fmla="*/ 242 w 242"/>
                <a:gd name="T5" fmla="*/ 0 h 27"/>
                <a:gd name="T6" fmla="*/ 0 60000 65536"/>
                <a:gd name="T7" fmla="*/ 0 60000 65536"/>
                <a:gd name="T8" fmla="*/ 0 60000 65536"/>
                <a:gd name="T9" fmla="*/ 0 w 242"/>
                <a:gd name="T10" fmla="*/ 0 h 27"/>
                <a:gd name="T11" fmla="*/ 242 w 242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" h="27">
                  <a:moveTo>
                    <a:pt x="0" y="27"/>
                  </a:moveTo>
                  <a:lnTo>
                    <a:pt x="36" y="0"/>
                  </a:lnTo>
                  <a:lnTo>
                    <a:pt x="242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" name="Freeform 60"/>
            <p:cNvSpPr>
              <a:spLocks/>
            </p:cNvSpPr>
            <p:nvPr/>
          </p:nvSpPr>
          <p:spPr bwMode="auto">
            <a:xfrm>
              <a:off x="5773738" y="3884613"/>
              <a:ext cx="3065462" cy="563562"/>
            </a:xfrm>
            <a:custGeom>
              <a:avLst/>
              <a:gdLst>
                <a:gd name="T0" fmla="*/ 0 w 242"/>
                <a:gd name="T1" fmla="*/ 27 h 27"/>
                <a:gd name="T2" fmla="*/ 36 w 242"/>
                <a:gd name="T3" fmla="*/ 0 h 27"/>
                <a:gd name="T4" fmla="*/ 242 w 242"/>
                <a:gd name="T5" fmla="*/ 0 h 27"/>
                <a:gd name="T6" fmla="*/ 0 60000 65536"/>
                <a:gd name="T7" fmla="*/ 0 60000 65536"/>
                <a:gd name="T8" fmla="*/ 0 60000 65536"/>
                <a:gd name="T9" fmla="*/ 0 w 242"/>
                <a:gd name="T10" fmla="*/ 0 h 27"/>
                <a:gd name="T11" fmla="*/ 242 w 242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" h="27">
                  <a:moveTo>
                    <a:pt x="0" y="27"/>
                  </a:moveTo>
                  <a:lnTo>
                    <a:pt x="36" y="0"/>
                  </a:lnTo>
                  <a:lnTo>
                    <a:pt x="242" y="0"/>
                  </a:lnTo>
                </a:path>
              </a:pathLst>
            </a:custGeom>
            <a:noFill/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" name="Freeform 61"/>
            <p:cNvSpPr>
              <a:spLocks/>
            </p:cNvSpPr>
            <p:nvPr/>
          </p:nvSpPr>
          <p:spPr bwMode="auto">
            <a:xfrm>
              <a:off x="5773738" y="3340100"/>
              <a:ext cx="3065462" cy="565150"/>
            </a:xfrm>
            <a:custGeom>
              <a:avLst/>
              <a:gdLst>
                <a:gd name="T0" fmla="*/ 0 w 242"/>
                <a:gd name="T1" fmla="*/ 27 h 27"/>
                <a:gd name="T2" fmla="*/ 36 w 242"/>
                <a:gd name="T3" fmla="*/ 0 h 27"/>
                <a:gd name="T4" fmla="*/ 242 w 242"/>
                <a:gd name="T5" fmla="*/ 0 h 27"/>
                <a:gd name="T6" fmla="*/ 0 60000 65536"/>
                <a:gd name="T7" fmla="*/ 0 60000 65536"/>
                <a:gd name="T8" fmla="*/ 0 60000 65536"/>
                <a:gd name="T9" fmla="*/ 0 w 242"/>
                <a:gd name="T10" fmla="*/ 0 h 27"/>
                <a:gd name="T11" fmla="*/ 242 w 242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2" h="27">
                  <a:moveTo>
                    <a:pt x="0" y="27"/>
                  </a:moveTo>
                  <a:lnTo>
                    <a:pt x="36" y="0"/>
                  </a:lnTo>
                  <a:lnTo>
                    <a:pt x="24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" name="Freeform 62"/>
            <p:cNvSpPr>
              <a:spLocks/>
            </p:cNvSpPr>
            <p:nvPr/>
          </p:nvSpPr>
          <p:spPr bwMode="auto">
            <a:xfrm>
              <a:off x="5773738" y="4949825"/>
              <a:ext cx="3065462" cy="563563"/>
            </a:xfrm>
            <a:custGeom>
              <a:avLst/>
              <a:gdLst>
                <a:gd name="T0" fmla="*/ 1931 w 1931"/>
                <a:gd name="T1" fmla="*/ 0 h 355"/>
                <a:gd name="T2" fmla="*/ 1644 w 1931"/>
                <a:gd name="T3" fmla="*/ 355 h 355"/>
                <a:gd name="T4" fmla="*/ 0 w 1931"/>
                <a:gd name="T5" fmla="*/ 355 h 355"/>
                <a:gd name="T6" fmla="*/ 288 w 1931"/>
                <a:gd name="T7" fmla="*/ 0 h 355"/>
                <a:gd name="T8" fmla="*/ 1931 w 1931"/>
                <a:gd name="T9" fmla="*/ 0 h 3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1"/>
                <a:gd name="T16" fmla="*/ 0 h 355"/>
                <a:gd name="T17" fmla="*/ 1931 w 1931"/>
                <a:gd name="T18" fmla="*/ 355 h 3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1" h="355">
                  <a:moveTo>
                    <a:pt x="1931" y="0"/>
                  </a:moveTo>
                  <a:lnTo>
                    <a:pt x="1644" y="355"/>
                  </a:lnTo>
                  <a:lnTo>
                    <a:pt x="0" y="355"/>
                  </a:lnTo>
                  <a:lnTo>
                    <a:pt x="288" y="0"/>
                  </a:lnTo>
                  <a:lnTo>
                    <a:pt x="193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solidFill>
                <a:schemeClr val="bg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5" name="Freeform 65"/>
            <p:cNvSpPr>
              <a:spLocks/>
            </p:cNvSpPr>
            <p:nvPr/>
          </p:nvSpPr>
          <p:spPr bwMode="auto">
            <a:xfrm>
              <a:off x="6826250" y="4092575"/>
              <a:ext cx="176213" cy="1233488"/>
            </a:xfrm>
            <a:custGeom>
              <a:avLst/>
              <a:gdLst>
                <a:gd name="T0" fmla="*/ 0 w 111"/>
                <a:gd name="T1" fmla="*/ 777 h 777"/>
                <a:gd name="T2" fmla="*/ 0 w 111"/>
                <a:gd name="T3" fmla="*/ 145 h 777"/>
                <a:gd name="T4" fmla="*/ 111 w 111"/>
                <a:gd name="T5" fmla="*/ 0 h 777"/>
                <a:gd name="T6" fmla="*/ 111 w 111"/>
                <a:gd name="T7" fmla="*/ 645 h 777"/>
                <a:gd name="T8" fmla="*/ 0 w 111"/>
                <a:gd name="T9" fmla="*/ 777 h 7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777"/>
                <a:gd name="T17" fmla="*/ 111 w 111"/>
                <a:gd name="T18" fmla="*/ 777 h 7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777">
                  <a:moveTo>
                    <a:pt x="0" y="777"/>
                  </a:moveTo>
                  <a:lnTo>
                    <a:pt x="0" y="145"/>
                  </a:lnTo>
                  <a:lnTo>
                    <a:pt x="111" y="0"/>
                  </a:lnTo>
                  <a:lnTo>
                    <a:pt x="111" y="645"/>
                  </a:lnTo>
                  <a:lnTo>
                    <a:pt x="0" y="77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6" name="Rectangle 66"/>
            <p:cNvSpPr>
              <a:spLocks noChangeArrowheads="1"/>
            </p:cNvSpPr>
            <p:nvPr/>
          </p:nvSpPr>
          <p:spPr bwMode="auto">
            <a:xfrm>
              <a:off x="6305550" y="4322763"/>
              <a:ext cx="520700" cy="1003300"/>
            </a:xfrm>
            <a:prstGeom prst="rect">
              <a:avLst/>
            </a:prstGeom>
            <a:solidFill>
              <a:srgbClr val="3333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" name="Freeform 67"/>
            <p:cNvSpPr>
              <a:spLocks/>
            </p:cNvSpPr>
            <p:nvPr/>
          </p:nvSpPr>
          <p:spPr bwMode="auto">
            <a:xfrm>
              <a:off x="6305550" y="4092575"/>
              <a:ext cx="696913" cy="230188"/>
            </a:xfrm>
            <a:custGeom>
              <a:avLst/>
              <a:gdLst>
                <a:gd name="T0" fmla="*/ 328 w 439"/>
                <a:gd name="T1" fmla="*/ 145 h 145"/>
                <a:gd name="T2" fmla="*/ 439 w 439"/>
                <a:gd name="T3" fmla="*/ 0 h 145"/>
                <a:gd name="T4" fmla="*/ 112 w 439"/>
                <a:gd name="T5" fmla="*/ 0 h 145"/>
                <a:gd name="T6" fmla="*/ 0 w 439"/>
                <a:gd name="T7" fmla="*/ 145 h 145"/>
                <a:gd name="T8" fmla="*/ 328 w 439"/>
                <a:gd name="T9" fmla="*/ 145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9"/>
                <a:gd name="T16" fmla="*/ 0 h 145"/>
                <a:gd name="T17" fmla="*/ 439 w 439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9" h="145">
                  <a:moveTo>
                    <a:pt x="328" y="145"/>
                  </a:moveTo>
                  <a:lnTo>
                    <a:pt x="439" y="0"/>
                  </a:lnTo>
                  <a:lnTo>
                    <a:pt x="112" y="0"/>
                  </a:lnTo>
                  <a:lnTo>
                    <a:pt x="0" y="145"/>
                  </a:lnTo>
                  <a:lnTo>
                    <a:pt x="328" y="14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" name="Rectangle 68"/>
            <p:cNvSpPr>
              <a:spLocks noChangeArrowheads="1"/>
            </p:cNvSpPr>
            <p:nvPr/>
          </p:nvSpPr>
          <p:spPr bwMode="auto">
            <a:xfrm>
              <a:off x="6491288" y="3565525"/>
              <a:ext cx="5273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3.8 b</a:t>
              </a:r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" name="Freeform 69"/>
            <p:cNvSpPr>
              <a:spLocks/>
            </p:cNvSpPr>
            <p:nvPr/>
          </p:nvSpPr>
          <p:spPr bwMode="auto">
            <a:xfrm>
              <a:off x="8129588" y="3841750"/>
              <a:ext cx="177800" cy="1484313"/>
            </a:xfrm>
            <a:custGeom>
              <a:avLst/>
              <a:gdLst>
                <a:gd name="T0" fmla="*/ 0 w 112"/>
                <a:gd name="T1" fmla="*/ 935 h 935"/>
                <a:gd name="T2" fmla="*/ 0 w 112"/>
                <a:gd name="T3" fmla="*/ 145 h 935"/>
                <a:gd name="T4" fmla="*/ 112 w 112"/>
                <a:gd name="T5" fmla="*/ 0 h 935"/>
                <a:gd name="T6" fmla="*/ 112 w 112"/>
                <a:gd name="T7" fmla="*/ 803 h 935"/>
                <a:gd name="T8" fmla="*/ 0 w 112"/>
                <a:gd name="T9" fmla="*/ 935 h 9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935"/>
                <a:gd name="T17" fmla="*/ 112 w 112"/>
                <a:gd name="T18" fmla="*/ 935 h 9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935">
                  <a:moveTo>
                    <a:pt x="0" y="935"/>
                  </a:moveTo>
                  <a:lnTo>
                    <a:pt x="0" y="145"/>
                  </a:lnTo>
                  <a:lnTo>
                    <a:pt x="112" y="0"/>
                  </a:lnTo>
                  <a:lnTo>
                    <a:pt x="112" y="803"/>
                  </a:lnTo>
                  <a:lnTo>
                    <a:pt x="0" y="935"/>
                  </a:lnTo>
                  <a:close/>
                </a:path>
              </a:pathLst>
            </a:custGeom>
            <a:solidFill>
              <a:srgbClr val="D657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" name="Rectangle 70"/>
            <p:cNvSpPr>
              <a:spLocks noChangeArrowheads="1"/>
            </p:cNvSpPr>
            <p:nvPr/>
          </p:nvSpPr>
          <p:spPr bwMode="auto">
            <a:xfrm>
              <a:off x="7610475" y="4071938"/>
              <a:ext cx="519113" cy="1254125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" name="Freeform 71"/>
            <p:cNvSpPr>
              <a:spLocks/>
            </p:cNvSpPr>
            <p:nvPr/>
          </p:nvSpPr>
          <p:spPr bwMode="auto">
            <a:xfrm>
              <a:off x="7610475" y="3841750"/>
              <a:ext cx="696913" cy="230188"/>
            </a:xfrm>
            <a:custGeom>
              <a:avLst/>
              <a:gdLst>
                <a:gd name="T0" fmla="*/ 327 w 439"/>
                <a:gd name="T1" fmla="*/ 145 h 145"/>
                <a:gd name="T2" fmla="*/ 439 w 439"/>
                <a:gd name="T3" fmla="*/ 0 h 145"/>
                <a:gd name="T4" fmla="*/ 112 w 439"/>
                <a:gd name="T5" fmla="*/ 0 h 145"/>
                <a:gd name="T6" fmla="*/ 0 w 439"/>
                <a:gd name="T7" fmla="*/ 145 h 145"/>
                <a:gd name="T8" fmla="*/ 327 w 439"/>
                <a:gd name="T9" fmla="*/ 145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9"/>
                <a:gd name="T16" fmla="*/ 0 h 145"/>
                <a:gd name="T17" fmla="*/ 439 w 439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9" h="145">
                  <a:moveTo>
                    <a:pt x="327" y="145"/>
                  </a:moveTo>
                  <a:lnTo>
                    <a:pt x="439" y="0"/>
                  </a:lnTo>
                  <a:lnTo>
                    <a:pt x="112" y="0"/>
                  </a:lnTo>
                  <a:lnTo>
                    <a:pt x="0" y="145"/>
                  </a:lnTo>
                  <a:lnTo>
                    <a:pt x="327" y="145"/>
                  </a:lnTo>
                  <a:close/>
                </a:path>
              </a:pathLst>
            </a:custGeom>
            <a:solidFill>
              <a:srgbClr val="D657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2" name="Rectangle 72"/>
            <p:cNvSpPr>
              <a:spLocks noChangeArrowheads="1"/>
            </p:cNvSpPr>
            <p:nvPr/>
          </p:nvSpPr>
          <p:spPr bwMode="auto">
            <a:xfrm>
              <a:off x="7772400" y="3413125"/>
              <a:ext cx="508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4.8 a</a:t>
              </a:r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3" name="Rectangle 73"/>
            <p:cNvSpPr>
              <a:spLocks noChangeArrowheads="1"/>
            </p:cNvSpPr>
            <p:nvPr/>
          </p:nvSpPr>
          <p:spPr bwMode="auto">
            <a:xfrm>
              <a:off x="5357813" y="5478463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4" name="Rectangle 74"/>
            <p:cNvSpPr>
              <a:spLocks noChangeArrowheads="1"/>
            </p:cNvSpPr>
            <p:nvPr/>
          </p:nvSpPr>
          <p:spPr bwMode="auto">
            <a:xfrm>
              <a:off x="5357813" y="4935538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5" name="Rectangle 75"/>
            <p:cNvSpPr>
              <a:spLocks noChangeArrowheads="1"/>
            </p:cNvSpPr>
            <p:nvPr/>
          </p:nvSpPr>
          <p:spPr bwMode="auto">
            <a:xfrm>
              <a:off x="5357813" y="4413250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6" name="Rectangle 76"/>
            <p:cNvSpPr>
              <a:spLocks noChangeArrowheads="1"/>
            </p:cNvSpPr>
            <p:nvPr/>
          </p:nvSpPr>
          <p:spPr bwMode="auto">
            <a:xfrm>
              <a:off x="5357813" y="3868738"/>
              <a:ext cx="2571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6.0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" name="Rectangle 77"/>
            <p:cNvSpPr>
              <a:spLocks noChangeArrowheads="1"/>
            </p:cNvSpPr>
            <p:nvPr/>
          </p:nvSpPr>
          <p:spPr bwMode="auto">
            <a:xfrm>
              <a:off x="6521450" y="5638800"/>
              <a:ext cx="1715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" name="Rectangle 78"/>
            <p:cNvSpPr>
              <a:spLocks noChangeArrowheads="1"/>
            </p:cNvSpPr>
            <p:nvPr/>
          </p:nvSpPr>
          <p:spPr bwMode="auto">
            <a:xfrm>
              <a:off x="7847013" y="5638800"/>
              <a:ext cx="1859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9" name="Rectangle 79"/>
            <p:cNvSpPr>
              <a:spLocks noChangeArrowheads="1"/>
            </p:cNvSpPr>
            <p:nvPr/>
          </p:nvSpPr>
          <p:spPr bwMode="auto">
            <a:xfrm>
              <a:off x="5867400" y="2438400"/>
              <a:ext cx="30882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Oxidized Flavor 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(p=0.01)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0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shelf life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RESULTS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71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ontent Placeholder 40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Stability-wise, “L” flavor performed better than the “A” flavor at all time intervals</a:t>
            </a:r>
          </a:p>
          <a:p>
            <a:pPr lvl="1"/>
            <a:r>
              <a:rPr lang="en-US" sz="2000" dirty="0" smtClean="0"/>
              <a:t>Flavor “L” had more juicy fresh, green/grassy, floral, powdery, and less bitter, candy, juicy cooked, baby aspirin, oxidized, fatty/</a:t>
            </a:r>
            <a:r>
              <a:rPr lang="en-US" sz="2000" dirty="0" err="1" smtClean="0"/>
              <a:t>lactone</a:t>
            </a:r>
            <a:endParaRPr lang="en-US" sz="2000" dirty="0" smtClean="0"/>
          </a:p>
          <a:p>
            <a:r>
              <a:rPr lang="en-US" sz="2400" dirty="0" smtClean="0"/>
              <a:t>With time, overall quality scores dropped for both samples (to be expected)</a:t>
            </a:r>
          </a:p>
          <a:p>
            <a:pPr lvl="1"/>
            <a:r>
              <a:rPr lang="en-US" sz="2000" dirty="0" smtClean="0"/>
              <a:t>The following attributes decrease during storage: juicy fresh, green/grassy, floral, and powdery orange</a:t>
            </a:r>
          </a:p>
          <a:p>
            <a:pPr lvl="1"/>
            <a:r>
              <a:rPr lang="en-US" sz="2000" dirty="0" smtClean="0"/>
              <a:t>The following attributes increase during storage: bitter, candy, juicy cooked, baby aspirin, oxidized, fatty/</a:t>
            </a:r>
            <a:r>
              <a:rPr lang="en-US" sz="2000" dirty="0" err="1" smtClean="0"/>
              <a:t>lactone</a:t>
            </a:r>
            <a:r>
              <a:rPr lang="en-US" sz="2000" dirty="0" smtClean="0"/>
              <a:t>.</a:t>
            </a:r>
          </a:p>
          <a:p>
            <a:endParaRPr lang="en-US" sz="2400" dirty="0"/>
          </a:p>
        </p:txBody>
      </p:sp>
      <p:sp>
        <p:nvSpPr>
          <p:cNvPr id="411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shelf life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CONCLUSIONS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2675</TotalTime>
  <Words>246</Words>
  <Application>Microsoft Office PowerPoint</Application>
  <PresentationFormat>On-screen Show (4:3)</PresentationFormat>
  <Paragraphs>57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Rossella Mazzucchelli</cp:lastModifiedBy>
  <cp:revision>247</cp:revision>
  <dcterms:created xsi:type="dcterms:W3CDTF">2009-03-24T18:30:15Z</dcterms:created>
  <dcterms:modified xsi:type="dcterms:W3CDTF">2011-03-07T21:09:13Z</dcterms:modified>
</cp:coreProperties>
</file>