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29" r:id="rId2"/>
    <p:sldId id="622" r:id="rId3"/>
    <p:sldId id="623" r:id="rId4"/>
    <p:sldId id="624" r:id="rId5"/>
    <p:sldId id="627" r:id="rId6"/>
  </p:sldIdLst>
  <p:sldSz cx="9144000" cy="6858000" type="screen4x3"/>
  <p:notesSz cx="6858000" cy="89947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B8"/>
    <a:srgbClr val="FF33A9"/>
    <a:srgbClr val="FF3399"/>
    <a:srgbClr val="FFBDDE"/>
    <a:srgbClr val="FF99CC"/>
    <a:srgbClr val="FFCCFF"/>
    <a:srgbClr val="CC0099"/>
    <a:srgbClr val="FF00FF"/>
    <a:srgbClr val="CC0000"/>
    <a:srgbClr val="C3D74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582" autoAdjust="0"/>
    <p:restoredTop sz="94689" autoAdjust="0"/>
  </p:normalViewPr>
  <p:slideViewPr>
    <p:cSldViewPr>
      <p:cViewPr>
        <p:scale>
          <a:sx n="66" d="100"/>
          <a:sy n="66" d="100"/>
        </p:scale>
        <p:origin x="-2142" y="-258"/>
      </p:cViewPr>
      <p:guideLst>
        <p:guide orient="horz" pos="3456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2430" y="-72"/>
      </p:cViewPr>
      <p:guideLst>
        <p:guide orient="horz" pos="4816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Sensory\Archive\NEW%20PRODUCTS\LUNCH%20EXPRESS\Phase%204\Overall%20Liking%205%20Flavor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Sheet1!$O$10</c:f>
              <c:strCache>
                <c:ptCount val="1"/>
                <c:pt idx="0">
                  <c:v>Current Pasta</c:v>
                </c:pt>
              </c:strCache>
            </c:strRef>
          </c:tx>
          <c:spPr>
            <a:gradFill flip="none" rotWithShape="1">
              <a:gsLst>
                <a:gs pos="0">
                  <a:srgbClr val="FF33B8">
                    <a:shade val="30000"/>
                    <a:satMod val="115000"/>
                  </a:srgbClr>
                </a:gs>
                <a:gs pos="50000">
                  <a:srgbClr val="FF33B8">
                    <a:shade val="67500"/>
                    <a:satMod val="115000"/>
                  </a:srgbClr>
                </a:gs>
                <a:gs pos="100000">
                  <a:srgbClr val="FF33B8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Lbls>
            <c:showVal val="1"/>
          </c:dLbls>
          <c:cat>
            <c:strRef>
              <c:f>Sheet1!$P$9:$Q$9</c:f>
              <c:strCache>
                <c:ptCount val="2"/>
                <c:pt idx="0">
                  <c:v>Current Sauce</c:v>
                </c:pt>
                <c:pt idx="1">
                  <c:v>New Sauce</c:v>
                </c:pt>
              </c:strCache>
            </c:strRef>
          </c:cat>
          <c:val>
            <c:numRef>
              <c:f>Sheet1!$P$10:$Q$10</c:f>
              <c:numCache>
                <c:formatCode>General</c:formatCode>
                <c:ptCount val="2"/>
                <c:pt idx="0">
                  <c:v>6.5</c:v>
                </c:pt>
                <c:pt idx="1">
                  <c:v>7.5</c:v>
                </c:pt>
              </c:numCache>
            </c:numRef>
          </c:val>
        </c:ser>
        <c:ser>
          <c:idx val="1"/>
          <c:order val="1"/>
          <c:tx>
            <c:strRef>
              <c:f>Sheet1!$O$11</c:f>
              <c:strCache>
                <c:ptCount val="1"/>
                <c:pt idx="0">
                  <c:v>New Pasta</c:v>
                </c:pt>
              </c:strCache>
            </c:strRef>
          </c:tx>
          <c:dLbls>
            <c:showVal val="1"/>
          </c:dLbls>
          <c:cat>
            <c:strRef>
              <c:f>Sheet1!$P$9:$Q$9</c:f>
              <c:strCache>
                <c:ptCount val="2"/>
                <c:pt idx="0">
                  <c:v>Current Sauce</c:v>
                </c:pt>
                <c:pt idx="1">
                  <c:v>New Sauce</c:v>
                </c:pt>
              </c:strCache>
            </c:strRef>
          </c:cat>
          <c:val>
            <c:numRef>
              <c:f>Sheet1!$P$11:$Q$11</c:f>
              <c:numCache>
                <c:formatCode>General</c:formatCode>
                <c:ptCount val="2"/>
                <c:pt idx="0">
                  <c:v>6.4</c:v>
                </c:pt>
                <c:pt idx="1">
                  <c:v>7.4</c:v>
                </c:pt>
              </c:numCache>
            </c:numRef>
          </c:val>
        </c:ser>
        <c:gapWidth val="75"/>
        <c:overlap val="-25"/>
        <c:axId val="69336448"/>
        <c:axId val="73946240"/>
      </c:barChart>
      <c:catAx>
        <c:axId val="69336448"/>
        <c:scaling>
          <c:orientation val="minMax"/>
        </c:scaling>
        <c:axPos val="b"/>
        <c:majorTickMark val="none"/>
        <c:tickLblPos val="nextTo"/>
        <c:crossAx val="73946240"/>
        <c:crosses val="autoZero"/>
        <c:auto val="1"/>
        <c:lblAlgn val="ctr"/>
        <c:lblOffset val="100"/>
      </c:catAx>
      <c:valAx>
        <c:axId val="73946240"/>
        <c:scaling>
          <c:orientation val="minMax"/>
          <c:max val="9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Overall Liking</a:t>
                </a:r>
              </a:p>
            </c:rich>
          </c:tx>
          <c:layout>
            <c:manualLayout>
              <c:xMode val="edge"/>
              <c:yMode val="edge"/>
              <c:x val="6.1871616395978418E-3"/>
              <c:y val="0.35924099260319725"/>
            </c:manualLayout>
          </c:layout>
        </c:title>
        <c:numFmt formatCode="General" sourceLinked="1"/>
        <c:majorTickMark val="none"/>
        <c:tickLblPos val="nextTo"/>
        <c:spPr>
          <a:ln w="9525">
            <a:noFill/>
          </a:ln>
        </c:spPr>
        <c:crossAx val="69336448"/>
        <c:crosses val="autoZero"/>
        <c:crossBetween val="between"/>
        <c:majorUnit val="1"/>
      </c:valAx>
    </c:plotArea>
    <c:legend>
      <c:legendPos val="t"/>
      <c:layout>
        <c:manualLayout>
          <c:xMode val="edge"/>
          <c:yMode val="edge"/>
          <c:x val="0.19704136750887602"/>
          <c:y val="1.8181818181818212E-2"/>
          <c:w val="0.74822198269299944"/>
          <c:h val="6.4696731090432072E-2"/>
        </c:manualLayout>
      </c:layout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7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7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DCDF99D-3A3C-4C64-B87A-75D4B74F8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674688"/>
            <a:ext cx="4498975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72518"/>
            <a:ext cx="5029200" cy="4047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45036"/>
            <a:ext cx="2971800" cy="449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0295BF83-A56F-4CBD-B646-251C3CEDD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3C2D7-7636-4CF4-8B90-83D8BD3B664B}" type="slidenum">
              <a:rPr lang="en-US"/>
              <a:pPr/>
              <a:t>2</a:t>
            </a:fld>
            <a:endParaRPr lang="en-US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8A748-C6FA-473E-9D6F-8F7A6C601024}" type="slidenum">
              <a:rPr lang="en-US"/>
              <a:pPr/>
              <a:t>3</a:t>
            </a:fld>
            <a:endParaRPr lang="en-US"/>
          </a:p>
        </p:txBody>
      </p:sp>
      <p:sp>
        <p:nvSpPr>
          <p:cNvPr id="260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0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4955E4-BF41-4E72-9D4A-1E1E162FB62E}" type="slidenum">
              <a:rPr lang="en-US"/>
              <a:pPr/>
              <a:t>4</a:t>
            </a:fld>
            <a:endParaRPr lang="en-US"/>
          </a:p>
        </p:txBody>
      </p:sp>
      <p:sp>
        <p:nvSpPr>
          <p:cNvPr id="261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2B453B-BCD5-4F98-AE26-48B408361FEA}" type="slidenum">
              <a:rPr lang="en-US"/>
              <a:pPr/>
              <a:t>5</a:t>
            </a:fld>
            <a:endParaRPr lang="en-US"/>
          </a:p>
        </p:txBody>
      </p:sp>
      <p:sp>
        <p:nvSpPr>
          <p:cNvPr id="262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2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272518"/>
            <a:ext cx="5486400" cy="404764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730" tIns="44865" rIns="89730" bIns="44865"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0363" y="228600"/>
            <a:ext cx="21336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25316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124200" y="0"/>
            <a:ext cx="6019800" cy="1295400"/>
          </a:xfrm>
          <a:prstGeom prst="rect">
            <a:avLst/>
          </a:prstGeom>
          <a:gradFill flip="none" rotWithShape="1">
            <a:gsLst>
              <a:gs pos="0">
                <a:srgbClr val="FF33B8">
                  <a:shade val="30000"/>
                  <a:satMod val="115000"/>
                </a:srgbClr>
              </a:gs>
              <a:gs pos="50000">
                <a:srgbClr val="FF33B8">
                  <a:shade val="67500"/>
                  <a:satMod val="115000"/>
                </a:srgbClr>
              </a:gs>
              <a:gs pos="100000">
                <a:srgbClr val="FF33B8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096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0"/>
                  <a:shade val="30000"/>
                  <a:satMod val="115000"/>
                </a:schemeClr>
              </a:gs>
              <a:gs pos="50000">
                <a:schemeClr val="accent3">
                  <a:lumMod val="50000"/>
                  <a:shade val="67500"/>
                  <a:satMod val="115000"/>
                </a:schemeClr>
              </a:gs>
              <a:gs pos="100000">
                <a:schemeClr val="accent3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63" y="1600200"/>
            <a:ext cx="8534400" cy="4495800"/>
          </a:xfrm>
        </p:spPr>
        <p:txBody>
          <a:bodyPr/>
          <a:lstStyle>
            <a:lvl1pPr>
              <a:spcBef>
                <a:spcPts val="1200"/>
              </a:spcBef>
              <a:buClr>
                <a:srgbClr val="FF33B8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spcBef>
                <a:spcPts val="1200"/>
              </a:spcBef>
              <a:buClr>
                <a:srgbClr val="FF33B8"/>
              </a:buClr>
              <a:buSzPct val="120000"/>
              <a:buFont typeface="Calibri" pitchFamily="34" charset="0"/>
              <a:buChar char="‒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spcBef>
                <a:spcPts val="1200"/>
              </a:spcBef>
              <a:buClr>
                <a:srgbClr val="FF33B8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spcBef>
                <a:spcPts val="1200"/>
              </a:spcBef>
              <a:buClr>
                <a:srgbClr val="FF33B8"/>
              </a:buClr>
              <a:buSzPct val="120000"/>
              <a:buFont typeface="Calibri" pitchFamily="34" charset="0"/>
              <a:buChar char="‐"/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spcBef>
                <a:spcPts val="1200"/>
              </a:spcBef>
              <a:buClr>
                <a:srgbClr val="FF33B8"/>
              </a:buClr>
              <a:buSzPct val="120000"/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 descr="sw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6200" y="79988"/>
            <a:ext cx="2895600" cy="106301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51966" y="1324428"/>
            <a:ext cx="877824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348342" y="1357086"/>
            <a:ext cx="8778240" cy="0"/>
          </a:xfrm>
          <a:prstGeom prst="lin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5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9563" y="16002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99CC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7E5D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886" y="290286"/>
            <a:ext cx="8839200" cy="6248400"/>
          </a:xfrm>
          <a:prstGeom prst="rect">
            <a:avLst/>
          </a:prstGeom>
          <a:gradFill flip="none" rotWithShape="1">
            <a:gsLst>
              <a:gs pos="0">
                <a:srgbClr val="FF33B8">
                  <a:shade val="30000"/>
                  <a:satMod val="115000"/>
                </a:srgbClr>
              </a:gs>
              <a:gs pos="50000">
                <a:srgbClr val="FF33B8">
                  <a:shade val="67500"/>
                  <a:satMod val="115000"/>
                </a:srgbClr>
              </a:gs>
              <a:gs pos="100000">
                <a:srgbClr val="FF33B8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4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671286" y="2115911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defRPr>
            </a:lvl9pPr>
          </a:lstStyle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product optimization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buClr>
                <a:srgbClr val="CC0099"/>
              </a:buClr>
              <a:buSzPct val="120000"/>
              <a:buFont typeface="Wingdings" pitchFamily="2" charset="2"/>
              <a:buChar char="§"/>
            </a:pPr>
            <a:r>
              <a:rPr lang="en-US" sz="2400" dirty="0" smtClean="0"/>
              <a:t>Previous research indicated that firmer pasta and a meatier sauce are positive drivers for this product.  </a:t>
            </a:r>
          </a:p>
          <a:p>
            <a:pPr>
              <a:spcBef>
                <a:spcPts val="600"/>
              </a:spcBef>
              <a:buClr>
                <a:srgbClr val="CC0099"/>
              </a:buClr>
              <a:buSzPct val="120000"/>
              <a:buFont typeface="Wingdings" pitchFamily="2" charset="2"/>
              <a:buChar char="§"/>
            </a:pPr>
            <a:r>
              <a:rPr lang="en-US" sz="2400" dirty="0" smtClean="0"/>
              <a:t>The R&amp;D team wants to optimize this product and decides to take a systematic approach to manipulate the two key components: sauce and pasta. Key questions are:</a:t>
            </a:r>
          </a:p>
          <a:p>
            <a:pPr lvl="1">
              <a:spcBef>
                <a:spcPts val="600"/>
              </a:spcBef>
              <a:buClr>
                <a:srgbClr val="CC0099"/>
              </a:buClr>
            </a:pPr>
            <a:r>
              <a:rPr lang="en-US" sz="2000" dirty="0" smtClean="0"/>
              <a:t>Are there any differences in acceptance:</a:t>
            </a:r>
          </a:p>
          <a:p>
            <a:pPr lvl="2">
              <a:spcBef>
                <a:spcPts val="600"/>
              </a:spcBef>
              <a:buClr>
                <a:srgbClr val="CC0099"/>
              </a:buClr>
            </a:pPr>
            <a:r>
              <a:rPr lang="en-US" sz="1600" dirty="0" smtClean="0"/>
              <a:t>Due to the </a:t>
            </a:r>
            <a:r>
              <a:rPr lang="en-US" sz="1600" b="1" dirty="0" smtClean="0"/>
              <a:t>New Meatier Sauce</a:t>
            </a:r>
            <a:r>
              <a:rPr lang="en-US" sz="1600" dirty="0" smtClean="0"/>
              <a:t>?</a:t>
            </a:r>
          </a:p>
          <a:p>
            <a:pPr lvl="2">
              <a:spcBef>
                <a:spcPts val="600"/>
              </a:spcBef>
              <a:buClr>
                <a:srgbClr val="CC0099"/>
              </a:buClr>
            </a:pPr>
            <a:r>
              <a:rPr lang="en-US" sz="1600" dirty="0" smtClean="0"/>
              <a:t>Due to the </a:t>
            </a:r>
            <a:r>
              <a:rPr lang="en-US" sz="1600" b="1" dirty="0" smtClean="0"/>
              <a:t>New Firmer Pasta</a:t>
            </a:r>
            <a:r>
              <a:rPr lang="en-US" sz="1600" dirty="0" smtClean="0"/>
              <a:t>?</a:t>
            </a:r>
          </a:p>
          <a:p>
            <a:pPr lvl="1">
              <a:spcBef>
                <a:spcPts val="600"/>
              </a:spcBef>
              <a:buClr>
                <a:srgbClr val="CC0099"/>
              </a:buClr>
            </a:pPr>
            <a:r>
              <a:rPr lang="en-US" sz="2000" dirty="0" smtClean="0"/>
              <a:t>Between the two factors, which one is more important?</a:t>
            </a:r>
          </a:p>
          <a:p>
            <a:pPr lvl="1">
              <a:spcBef>
                <a:spcPts val="600"/>
              </a:spcBef>
              <a:buClr>
                <a:srgbClr val="CC0099"/>
              </a:buClr>
            </a:pPr>
            <a:r>
              <a:rPr lang="en-US" sz="2000" dirty="0" smtClean="0"/>
              <a:t>Are there any </a:t>
            </a:r>
            <a:r>
              <a:rPr lang="en-US" sz="2000" b="1" dirty="0" smtClean="0"/>
              <a:t>interactions</a:t>
            </a:r>
            <a:r>
              <a:rPr lang="en-US" sz="2000" dirty="0" smtClean="0"/>
              <a:t> between the two factors: sauce and pasta?</a:t>
            </a:r>
          </a:p>
          <a:p>
            <a:pPr lvl="1">
              <a:spcBef>
                <a:spcPts val="600"/>
              </a:spcBef>
              <a:buClr>
                <a:srgbClr val="CC0099"/>
              </a:buClr>
            </a:pPr>
            <a:r>
              <a:rPr lang="en-US" sz="2000" dirty="0" smtClean="0"/>
              <a:t>Which formulation is best and is it an </a:t>
            </a:r>
            <a:r>
              <a:rPr lang="en-US" sz="2000" b="1" dirty="0" smtClean="0"/>
              <a:t>improvement over current</a:t>
            </a:r>
            <a:r>
              <a:rPr lang="en-US" sz="2000" dirty="0" smtClean="0"/>
              <a:t>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</a:rPr>
              <a:t>product o</a:t>
            </a:r>
            <a:r>
              <a:rPr kumimoji="0" lang="en-US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ptimization</a:t>
            </a:r>
            <a:endParaRPr kumimoji="0" lang="en-US" sz="3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OBJECTIVES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90800" y="3505200"/>
            <a:ext cx="6019800" cy="25146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4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 dirty="0" smtClean="0"/>
              <a:t>PRODUCTS: </a:t>
            </a:r>
            <a:r>
              <a:rPr lang="en-US" sz="2400" dirty="0" smtClean="0"/>
              <a:t>2 x 2 DOE, 4 samples total</a:t>
            </a:r>
          </a:p>
          <a:p>
            <a:r>
              <a:rPr lang="en-US" sz="2400" b="1" dirty="0" smtClean="0"/>
              <a:t>CONSUMER TEST: </a:t>
            </a:r>
            <a:r>
              <a:rPr lang="en-US" sz="2400" dirty="0" smtClean="0"/>
              <a:t>N=80 consumers, sequential monadic evaluation of all 4 samples, blind presentation, random/balanced order.  </a:t>
            </a:r>
            <a:endParaRPr lang="en-US" sz="2000" dirty="0" smtClean="0"/>
          </a:p>
          <a:p>
            <a:endParaRPr lang="en-US" sz="700" dirty="0" smtClean="0"/>
          </a:p>
          <a:p>
            <a:pPr>
              <a:spcBef>
                <a:spcPts val="0"/>
              </a:spcBef>
            </a:pPr>
            <a:r>
              <a:rPr lang="en-US" sz="2400" b="1" dirty="0" smtClean="0"/>
              <a:t>Design of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     Experiment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     (DOE): </a:t>
            </a:r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eaLnBrk="0" hangingPunct="0"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optimization </a:t>
            </a: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EXECUTION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696028" y="3634785"/>
          <a:ext cx="5791200" cy="226750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930400"/>
                <a:gridCol w="1930400"/>
                <a:gridCol w="1930400"/>
              </a:tblGrid>
              <a:tr h="248952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8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PASTA</a:t>
                      </a:r>
                      <a:endParaRPr lang="en-US" sz="18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935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i="0" u="sng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SAUCE</a:t>
                      </a:r>
                      <a:endParaRPr lang="en-US" sz="1800" b="1" i="0" u="sng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Current</a:t>
                      </a:r>
                      <a:endParaRPr lang="en-US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New</a:t>
                      </a:r>
                    </a:p>
                    <a:p>
                      <a:pPr algn="ctr" fontAlgn="ctr"/>
                      <a:r>
                        <a:rPr lang="en-US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30% Firmer</a:t>
                      </a:r>
                      <a:endParaRPr lang="en-US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01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Current</a:t>
                      </a:r>
                    </a:p>
                    <a:p>
                      <a:pPr algn="l" fontAlgn="ctr"/>
                      <a:endParaRPr lang="en-US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415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 New 30%</a:t>
                      </a:r>
                      <a:r>
                        <a:rPr lang="en-US" sz="18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800" b="1" i="0" u="none" strike="noStrik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more meat</a:t>
                      </a:r>
                      <a:endParaRPr lang="en-US" sz="18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4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eaLnBrk="0" hangingPunct="0"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optimization </a:t>
            </a:r>
          </a:p>
          <a:p>
            <a:pPr lvl="0" eaLnBrk="0" hangingPunct="0">
              <a:defRPr/>
            </a:pPr>
            <a:r>
              <a:rPr lang="en-US" sz="2000" b="1" kern="0" noProof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RESULTS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graphicFrame>
        <p:nvGraphicFramePr>
          <p:cNvPr id="85" name="Table 84"/>
          <p:cNvGraphicFramePr>
            <a:graphicFrameLocks noGrp="1"/>
          </p:cNvGraphicFramePr>
          <p:nvPr/>
        </p:nvGraphicFramePr>
        <p:xfrm>
          <a:off x="533400" y="1905000"/>
          <a:ext cx="2895600" cy="1496898"/>
        </p:xfrm>
        <a:graphic>
          <a:graphicData uri="http://schemas.openxmlformats.org/drawingml/2006/table">
            <a:tbl>
              <a:tblPr/>
              <a:tblGrid>
                <a:gridCol w="2209800"/>
                <a:gridCol w="381000"/>
                <a:gridCol w="304800"/>
              </a:tblGrid>
              <a:tr h="54526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Overall Liking, p=0.001</a:t>
                      </a:r>
                    </a:p>
                    <a:p>
                      <a:pPr algn="l" fontAlgn="b"/>
                      <a:endParaRPr lang="en-US" sz="1400" b="0" i="0" u="none" strike="noStrik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 fontAlgn="b"/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New Sauce-Current </a:t>
                      </a:r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New </a:t>
                      </a:r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Sauce-New </a:t>
                      </a:r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Current </a:t>
                      </a:r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Sauce-Current </a:t>
                      </a:r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6.5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44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Current </a:t>
                      </a:r>
                      <a:r>
                        <a:rPr lang="en-US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Sauce-New </a:t>
                      </a:r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Pasta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6.4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8" name="Rectangle 87"/>
          <p:cNvSpPr/>
          <p:nvPr/>
        </p:nvSpPr>
        <p:spPr>
          <a:xfrm>
            <a:off x="381000" y="3886200"/>
            <a:ext cx="4114800" cy="1981200"/>
          </a:xfrm>
          <a:prstGeom prst="rect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significant interaction between Sauce and Pasta types.</a:t>
            </a:r>
          </a:p>
          <a:p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SIGNIFICANT MAIN EFFECT: sauce type. </a:t>
            </a: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Between the two sauces, the new sauce was rated significantly higher compared to the current sauce.</a:t>
            </a:r>
          </a:p>
          <a:p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 significant effect due to pasta type.</a:t>
            </a:r>
          </a:p>
        </p:txBody>
      </p:sp>
      <p:graphicFrame>
        <p:nvGraphicFramePr>
          <p:cNvPr id="89" name="Chart 88"/>
          <p:cNvGraphicFramePr/>
          <p:nvPr/>
        </p:nvGraphicFramePr>
        <p:xfrm>
          <a:off x="4572000" y="1676400"/>
          <a:ext cx="410527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124200" y="152400"/>
            <a:ext cx="6019800" cy="1143000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 eaLnBrk="0" hangingPunct="0">
              <a:defRPr/>
            </a:pPr>
            <a:r>
              <a:rPr lang="en-US" sz="36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product optimization </a:t>
            </a:r>
            <a:r>
              <a:rPr lang="en-US" sz="20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  <a:ea typeface="+mj-ea"/>
                <a:cs typeface="AngsanaUPC" pitchFamily="18" charset="-34"/>
              </a:rPr>
              <a:t>RECOMMENDATIONS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Garamond" pitchFamily="18" charset="0"/>
              <a:ea typeface="+mj-ea"/>
              <a:cs typeface="AngsanaUPC" pitchFamily="18" charset="-34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defRPr/>
            </a:pPr>
            <a:r>
              <a:rPr lang="en-US" sz="2400" dirty="0" smtClean="0"/>
              <a:t>The new meatier sauce had a significant positive effect on consumer acceptance: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800" dirty="0" smtClean="0"/>
              <a:t>The new sauce, regardless of the pasta type, drove a 1 point increase in overall liking.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400" dirty="0" smtClean="0"/>
              <a:t>The new firmer pasta did not have a significant effect on consumer liking.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400" dirty="0" smtClean="0"/>
              <a:t>Overall, either formulation with the </a:t>
            </a:r>
            <a:r>
              <a:rPr lang="en-US" sz="2400" b="1" dirty="0" smtClean="0"/>
              <a:t>new meatier sauce </a:t>
            </a:r>
            <a:r>
              <a:rPr lang="en-US" sz="2400" dirty="0" smtClean="0"/>
              <a:t>is a significant improvement over the current product.</a:t>
            </a:r>
          </a:p>
          <a:p>
            <a:pPr lvl="0">
              <a:spcBef>
                <a:spcPts val="600"/>
              </a:spcBef>
              <a:defRPr/>
            </a:pPr>
            <a:r>
              <a:rPr lang="en-US" sz="2400" i="1" dirty="0" smtClean="0"/>
              <a:t>If the new pasta represents a significant operational or cost benefit further testing is recommended in order to ensure no erosion of consumers’ liking.</a:t>
            </a:r>
          </a:p>
          <a:p>
            <a:pPr lvl="0">
              <a:spcBef>
                <a:spcPts val="600"/>
              </a:spcBef>
              <a:defRPr/>
            </a:pPr>
            <a:endParaRPr lang="en-US" sz="3200" dirty="0" smtClean="0"/>
          </a:p>
          <a:p>
            <a:endParaRPr lang="en-US" sz="3200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61963" y="1752600"/>
            <a:ext cx="8534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CC0099"/>
              </a:buClr>
              <a:buSzPct val="120000"/>
              <a:buFont typeface="Wingdings" pitchFamily="2" charset="2"/>
              <a:buChar char="§"/>
              <a:tabLst/>
              <a:defRPr/>
            </a:pP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381000" y="6310393"/>
            <a:ext cx="25908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© 2011 Sensory Works, Inc.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Rectangle 6"/>
          <p:cNvSpPr txBox="1">
            <a:spLocks noChangeArrowheads="1"/>
          </p:cNvSpPr>
          <p:nvPr/>
        </p:nvSpPr>
        <p:spPr>
          <a:xfrm>
            <a:off x="6858000" y="6310393"/>
            <a:ext cx="1905000" cy="39520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7FAEA2-94D3-44C9-95E4-6AFD1CCFB59B}" type="slidenum">
              <a:rPr kumimoji="0" 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2758</TotalTime>
  <Words>372</Words>
  <Application>Microsoft Office PowerPoint</Application>
  <PresentationFormat>On-screen Show (4:3)</PresentationFormat>
  <Paragraphs>73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Slide 1</vt:lpstr>
      <vt:lpstr>Slide 2</vt:lpstr>
      <vt:lpstr>Slide 3</vt:lpstr>
      <vt:lpstr>Slide 4</vt:lpstr>
      <vt:lpstr>Slide 5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.</dc:creator>
  <cp:lastModifiedBy>Rossella Mazzucchelli</cp:lastModifiedBy>
  <cp:revision>255</cp:revision>
  <dcterms:created xsi:type="dcterms:W3CDTF">2009-03-24T18:30:15Z</dcterms:created>
  <dcterms:modified xsi:type="dcterms:W3CDTF">2011-04-07T20:58:58Z</dcterms:modified>
</cp:coreProperties>
</file>