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29" r:id="rId2"/>
    <p:sldId id="622" r:id="rId3"/>
    <p:sldId id="623" r:id="rId4"/>
    <p:sldId id="624" r:id="rId5"/>
    <p:sldId id="627" r:id="rId6"/>
    <p:sldId id="628" r:id="rId7"/>
  </p:sldIdLst>
  <p:sldSz cx="9144000" cy="6858000" type="screen4x3"/>
  <p:notesSz cx="6858000" cy="89947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CFF"/>
    <a:srgbClr val="2D9CC3"/>
    <a:srgbClr val="0F82E1"/>
    <a:srgbClr val="1C8AD4"/>
    <a:srgbClr val="FF3399"/>
    <a:srgbClr val="CC0000"/>
    <a:srgbClr val="C3D749"/>
    <a:srgbClr val="0088A8"/>
    <a:srgbClr val="D8006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2" autoAdjust="0"/>
    <p:restoredTop sz="94689" autoAdjust="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345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430" y="-72"/>
      </p:cViewPr>
      <p:guideLst>
        <p:guide orient="horz" pos="481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CDF99D-3A3C-4C64-B87A-75D4B74F8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74688"/>
            <a:ext cx="4498975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72518"/>
            <a:ext cx="5029200" cy="40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95BF83-A56F-4CBD-B646-251C3CEDD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C2D7-7636-4CF4-8B90-83D8BD3B664B}" type="slidenum">
              <a:rPr lang="en-US"/>
              <a:pPr/>
              <a:t>2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8A748-C6FA-473E-9D6F-8F7A6C601024}" type="slidenum">
              <a:rPr lang="en-US"/>
              <a:pPr/>
              <a:t>3</a:t>
            </a:fld>
            <a:endParaRPr lang="en-US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955E4-BF41-4E72-9D4A-1E1E162FB62E}" type="slidenum">
              <a:rPr lang="en-US"/>
              <a:pPr/>
              <a:t>4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B453B-BCD5-4F98-AE26-48B408361FEA}" type="slidenum">
              <a:rPr lang="en-US"/>
              <a:pPr/>
              <a:t>5</a:t>
            </a:fld>
            <a:endParaRPr lang="en-US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5316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24200" y="0"/>
            <a:ext cx="6019800" cy="1295400"/>
          </a:xfrm>
          <a:prstGeom prst="rect">
            <a:avLst/>
          </a:prstGeom>
          <a:gradFill flip="none" rotWithShape="1">
            <a:gsLst>
              <a:gs pos="0">
                <a:srgbClr val="01BCFF">
                  <a:shade val="30000"/>
                  <a:satMod val="115000"/>
                </a:srgbClr>
              </a:gs>
              <a:gs pos="50000">
                <a:srgbClr val="01BCFF">
                  <a:shade val="67500"/>
                  <a:satMod val="115000"/>
                </a:srgbClr>
              </a:gs>
              <a:gs pos="100000">
                <a:srgbClr val="01BC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600200"/>
            <a:ext cx="8534400" cy="4495800"/>
          </a:xfrm>
        </p:spPr>
        <p:txBody>
          <a:bodyPr/>
          <a:lstStyle>
            <a:lvl1pPr>
              <a:spcBef>
                <a:spcPts val="1200"/>
              </a:spcBef>
              <a:buClr>
                <a:srgbClr val="01BCFF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spcBef>
                <a:spcPts val="1200"/>
              </a:spcBef>
              <a:buClr>
                <a:srgbClr val="01BCFF"/>
              </a:buClr>
              <a:buSzPct val="120000"/>
              <a:buFont typeface="Calibri" pitchFamily="34" charset="0"/>
              <a:buChar char="‒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spcBef>
                <a:spcPts val="1200"/>
              </a:spcBef>
              <a:buClr>
                <a:srgbClr val="01BCFF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spcBef>
                <a:spcPts val="1200"/>
              </a:spcBef>
              <a:buClr>
                <a:srgbClr val="01BCFF"/>
              </a:buClr>
              <a:buSzPct val="120000"/>
              <a:buFont typeface="Calibri" pitchFamily="34" charset="0"/>
              <a:buChar char="‐"/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spcBef>
                <a:spcPts val="1200"/>
              </a:spcBef>
              <a:buClr>
                <a:srgbClr val="01BCFF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51966" y="1324428"/>
            <a:ext cx="8778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48342" y="1357086"/>
            <a:ext cx="8778240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01BCFF"/>
              </a:buCl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01BCFF"/>
              </a:buCl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rgbClr val="01BCFF"/>
              </a:buClr>
              <a:defRPr sz="1600"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rgbClr val="01BCFF"/>
              </a:buCl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rgbClr val="01BCFF"/>
              </a:buClr>
              <a:defRPr sz="14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01BCFF"/>
              </a:buCl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rgbClr val="01BCFF"/>
              </a:buCl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rgbClr val="01BCFF"/>
              </a:buClr>
              <a:defRPr sz="1600"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rgbClr val="01BCFF"/>
              </a:buCl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rgbClr val="01BCFF"/>
              </a:buClr>
              <a:defRPr sz="14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124200" y="0"/>
            <a:ext cx="6019800" cy="1295400"/>
          </a:xfrm>
          <a:prstGeom prst="rect">
            <a:avLst/>
          </a:prstGeom>
          <a:gradFill flip="none" rotWithShape="1">
            <a:gsLst>
              <a:gs pos="0">
                <a:srgbClr val="01BCFF">
                  <a:shade val="30000"/>
                  <a:satMod val="115000"/>
                </a:srgbClr>
              </a:gs>
              <a:gs pos="50000">
                <a:srgbClr val="01BCFF">
                  <a:shade val="67500"/>
                  <a:satMod val="115000"/>
                </a:srgbClr>
              </a:gs>
              <a:gs pos="100000">
                <a:srgbClr val="01BC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886" y="322944"/>
            <a:ext cx="8839200" cy="6248400"/>
          </a:xfrm>
          <a:prstGeom prst="rect">
            <a:avLst/>
          </a:prstGeom>
          <a:gradFill flip="none" rotWithShape="1">
            <a:gsLst>
              <a:gs pos="0">
                <a:srgbClr val="01BCFF">
                  <a:shade val="30000"/>
                  <a:satMod val="115000"/>
                </a:srgbClr>
              </a:gs>
              <a:gs pos="50000">
                <a:srgbClr val="01BCFF">
                  <a:shade val="67500"/>
                  <a:satMod val="115000"/>
                </a:srgbClr>
              </a:gs>
              <a:gs pos="100000">
                <a:srgbClr val="01BC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600" dirty="0"/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671286" y="2148569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onsumer-led development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2D9CC3"/>
              </a:buClr>
            </a:pPr>
            <a:r>
              <a:rPr lang="en-US" sz="2400" dirty="0" smtClean="0"/>
              <a:t>What does </a:t>
            </a:r>
            <a:r>
              <a:rPr lang="en-US" sz="2400" b="1" dirty="0" smtClean="0"/>
              <a:t>indulgent</a:t>
            </a:r>
            <a:r>
              <a:rPr lang="en-US" sz="2400" dirty="0" smtClean="0"/>
              <a:t> mean in the mind of consumers?</a:t>
            </a:r>
          </a:p>
          <a:p>
            <a:pPr>
              <a:buClr>
                <a:srgbClr val="2D9CC3"/>
              </a:buClr>
            </a:pPr>
            <a:r>
              <a:rPr lang="en-US" sz="2400" dirty="0" smtClean="0"/>
              <a:t>Is there a difference among indulgent and rich? </a:t>
            </a:r>
          </a:p>
          <a:p>
            <a:pPr>
              <a:buClr>
                <a:srgbClr val="2D9CC3"/>
              </a:buClr>
            </a:pPr>
            <a:r>
              <a:rPr lang="en-US" sz="2400" dirty="0" smtClean="0"/>
              <a:t>Do consumers have different </a:t>
            </a:r>
            <a:r>
              <a:rPr lang="en-US" sz="2400" b="1" dirty="0" smtClean="0"/>
              <a:t>definitions</a:t>
            </a:r>
            <a:r>
              <a:rPr lang="en-US" sz="2400" dirty="0" smtClean="0"/>
              <a:t> for indulgent and/or means to achieve it?</a:t>
            </a:r>
          </a:p>
          <a:p>
            <a:pPr>
              <a:buClr>
                <a:srgbClr val="2D9CC3"/>
              </a:buClr>
            </a:pPr>
            <a:r>
              <a:rPr lang="en-US" sz="2400" dirty="0" smtClean="0"/>
              <a:t>What are the most indulgent products and how do different situations affect its perception?</a:t>
            </a:r>
          </a:p>
          <a:p>
            <a:pPr>
              <a:buClr>
                <a:srgbClr val="2D9CC3"/>
              </a:buClr>
            </a:pPr>
            <a:r>
              <a:rPr lang="en-US" sz="2400" dirty="0" smtClean="0"/>
              <a:t>What are the </a:t>
            </a:r>
            <a:r>
              <a:rPr lang="en-US" sz="2400" b="1" dirty="0" smtClean="0"/>
              <a:t>sensory properties that drive indulgence</a:t>
            </a:r>
            <a:r>
              <a:rPr lang="en-US" sz="2400" dirty="0" smtClean="0"/>
              <a:t>?</a:t>
            </a:r>
          </a:p>
          <a:p>
            <a:pPr>
              <a:buClr>
                <a:srgbClr val="2D9CC3"/>
              </a:buClr>
            </a:pPr>
            <a:r>
              <a:rPr lang="en-US" sz="2400" dirty="0" smtClean="0"/>
              <a:t>How to </a:t>
            </a:r>
            <a:r>
              <a:rPr lang="en-US" sz="2400" b="1" dirty="0" smtClean="0"/>
              <a:t>market indulgence </a:t>
            </a:r>
            <a:r>
              <a:rPr lang="en-US" sz="2400" dirty="0" smtClean="0"/>
              <a:t>in a manner that consumers understand what is being delivered?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CLD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OBJECTIVES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400" dirty="0" smtClean="0"/>
              <a:t>Team immersion:1-2 days for exploration and for hypothesis-building</a:t>
            </a:r>
          </a:p>
          <a:p>
            <a:pPr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400" dirty="0" smtClean="0"/>
              <a:t>Qualitative research with target consumers:</a:t>
            </a:r>
          </a:p>
          <a:p>
            <a:pPr lvl="1"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000" dirty="0" smtClean="0"/>
              <a:t>8 mini-groups, 2 hours in length</a:t>
            </a:r>
          </a:p>
          <a:p>
            <a:pPr lvl="2" eaLnBrk="1" hangingPunct="1">
              <a:spcBef>
                <a:spcPts val="0"/>
              </a:spcBef>
              <a:buClr>
                <a:srgbClr val="2D9CC3"/>
              </a:buClr>
            </a:pPr>
            <a:r>
              <a:rPr lang="en-US" sz="1800" dirty="0" smtClean="0"/>
              <a:t>Small enough for in-depth investigation</a:t>
            </a:r>
          </a:p>
          <a:p>
            <a:pPr lvl="2" eaLnBrk="1" hangingPunct="1">
              <a:spcBef>
                <a:spcPts val="0"/>
              </a:spcBef>
              <a:buClr>
                <a:srgbClr val="2D9CC3"/>
              </a:buClr>
            </a:pPr>
            <a:r>
              <a:rPr lang="en-US" sz="1800" dirty="0" smtClean="0"/>
              <a:t>Large enough for idea generating/building</a:t>
            </a:r>
          </a:p>
          <a:p>
            <a:pPr lvl="1"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000" dirty="0" smtClean="0"/>
              <a:t>At home prior to the sessions</a:t>
            </a:r>
          </a:p>
          <a:p>
            <a:pPr lvl="2"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1600" dirty="0" smtClean="0"/>
              <a:t>Diary of “special treats” or dessert consumption focusing on emotional motivations/benefits</a:t>
            </a:r>
          </a:p>
          <a:p>
            <a:pPr lvl="1"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000" dirty="0" smtClean="0"/>
              <a:t>At the sessions</a:t>
            </a:r>
          </a:p>
          <a:p>
            <a:pPr lvl="2" eaLnBrk="1" hangingPunct="1">
              <a:spcBef>
                <a:spcPts val="0"/>
              </a:spcBef>
              <a:buClr>
                <a:srgbClr val="2D9CC3"/>
              </a:buClr>
            </a:pPr>
            <a:r>
              <a:rPr lang="en-US" sz="1600" dirty="0" smtClean="0"/>
              <a:t>Show &amp; tell of favorite “everyday” vs. “special occasion” treat</a:t>
            </a:r>
          </a:p>
          <a:p>
            <a:pPr lvl="2" eaLnBrk="1" hangingPunct="1">
              <a:spcBef>
                <a:spcPts val="0"/>
              </a:spcBef>
              <a:buClr>
                <a:srgbClr val="2D9CC3"/>
              </a:buClr>
            </a:pPr>
            <a:r>
              <a:rPr lang="en-US" sz="1600" dirty="0" smtClean="0"/>
              <a:t>Evaluation of “chef-inspired” range of samples</a:t>
            </a:r>
          </a:p>
          <a:p>
            <a:pPr lvl="3" eaLnBrk="1" hangingPunct="1">
              <a:spcBef>
                <a:spcPts val="0"/>
              </a:spcBef>
              <a:buClr>
                <a:srgbClr val="2D9CC3"/>
              </a:buClr>
            </a:pPr>
            <a:r>
              <a:rPr lang="en-US" sz="1600" dirty="0" smtClean="0"/>
              <a:t>Texture stimuli, flavor stimuli, layered samples, inclusions, etc.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CLD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EXECUTION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CLD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RESULTS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82" name="Content Placeholder 8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2400" dirty="0" smtClean="0"/>
              <a:t>On a qualitative basis, consumers disproved or confirmed the team’s hypothesis about indulgent appearance, flavor and texture.</a:t>
            </a:r>
          </a:p>
          <a:p>
            <a:pPr lvl="1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2000" dirty="0" smtClean="0"/>
              <a:t>APPEARANCE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Smooth, creamy, silky appearance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Dark and uniform in color</a:t>
            </a:r>
          </a:p>
          <a:p>
            <a:pPr lvl="1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2000" dirty="0" smtClean="0"/>
              <a:t>FLAVOR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Intense, identifiable flavor, not bland and generic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Sweet, as in real sugar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Dark chocolate character however not too bitter</a:t>
            </a:r>
          </a:p>
          <a:p>
            <a:pPr lvl="1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2000" dirty="0" smtClean="0"/>
              <a:t>TEXTURE 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Smooth, creamy, silky in the mouth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Dense and creamy, not mousse-like or foamy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Thick and heavy, not runny and thin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i="1" dirty="0" smtClean="0"/>
              <a:t>Buttery feel as in heavy whipping cream as apposed to yogurt thickened with gums.</a:t>
            </a:r>
            <a:endParaRPr lang="en-US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3124200"/>
            <a:ext cx="1424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3399"/>
                </a:solidFill>
              </a:rPr>
              <a:t>consumer</a:t>
            </a:r>
          </a:p>
          <a:p>
            <a:pPr algn="ctr"/>
            <a:r>
              <a:rPr lang="en-US" b="1" i="1" dirty="0" smtClean="0">
                <a:solidFill>
                  <a:srgbClr val="FF3399"/>
                </a:solidFill>
              </a:rPr>
              <a:t>language</a:t>
            </a:r>
            <a:endParaRPr lang="en-US" b="1" i="1" dirty="0">
              <a:solidFill>
                <a:srgbClr val="FF3399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24400" y="2895600"/>
            <a:ext cx="1905000" cy="457200"/>
          </a:xfrm>
          <a:prstGeom prst="straightConnector1">
            <a:avLst/>
          </a:prstGeom>
          <a:ln w="3810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638800" y="3886200"/>
            <a:ext cx="990600" cy="304800"/>
          </a:xfrm>
          <a:prstGeom prst="straightConnector1">
            <a:avLst/>
          </a:prstGeom>
          <a:ln w="3810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5753100" y="4152900"/>
            <a:ext cx="1447800" cy="1219200"/>
          </a:xfrm>
          <a:prstGeom prst="straightConnector1">
            <a:avLst/>
          </a:prstGeom>
          <a:ln w="38100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400" dirty="0" smtClean="0"/>
              <a:t>Directions for product development:</a:t>
            </a:r>
          </a:p>
          <a:p>
            <a:pPr lvl="1"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000" dirty="0" smtClean="0"/>
              <a:t>Avoid layered products and inclusions</a:t>
            </a:r>
          </a:p>
          <a:p>
            <a:pPr lvl="1" eaLnBrk="1" hangingPunct="1">
              <a:spcBef>
                <a:spcPts val="600"/>
              </a:spcBef>
              <a:buClr>
                <a:srgbClr val="2D9CC3"/>
              </a:buClr>
            </a:pPr>
            <a:r>
              <a:rPr lang="en-US" sz="2000" dirty="0" smtClean="0"/>
              <a:t>Develop second generation of prototypes, focusing on the following: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dirty="0" smtClean="0"/>
              <a:t>APPEARANCE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High smoothness (versus rough or gritty)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High color intensity and high uniformity color (versus light and non-uniform)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dirty="0" smtClean="0"/>
              <a:t>FLAVOR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Moderate to high intensity of overall flavor impact (versus low)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Moderate to high sweetness (versus low)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Moderate dark chocolate character (versus milk chocolate)</a:t>
            </a:r>
          </a:p>
          <a:p>
            <a:pPr lvl="2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600" dirty="0" smtClean="0"/>
              <a:t>TEXTURE 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Smoothness (versus rough or gritty)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Denseness (versus airy)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Thickness (versus thin)</a:t>
            </a:r>
          </a:p>
          <a:p>
            <a:pPr lvl="3" eaLnBrk="1" hangingPunct="1">
              <a:spcBef>
                <a:spcPts val="300"/>
              </a:spcBef>
              <a:buClr>
                <a:srgbClr val="2D9CC3"/>
              </a:buClr>
            </a:pPr>
            <a:r>
              <a:rPr lang="en-US" sz="1400" dirty="0" smtClean="0"/>
              <a:t>Buttery </a:t>
            </a:r>
            <a:r>
              <a:rPr lang="en-US" sz="1400" dirty="0" err="1" smtClean="0"/>
              <a:t>mouthfeel</a:t>
            </a:r>
            <a:r>
              <a:rPr lang="en-US" sz="1400" dirty="0" smtClean="0"/>
              <a:t> (versus gelatin-like or hydrogenated fat)</a:t>
            </a:r>
            <a:r>
              <a:rPr lang="en-US" dirty="0" smtClean="0"/>
              <a:t>.</a:t>
            </a:r>
          </a:p>
          <a:p>
            <a:pPr eaLnBrk="1" hangingPunct="1">
              <a:spcBef>
                <a:spcPts val="600"/>
              </a:spcBef>
              <a:buClr>
                <a:srgbClr val="2D9CC3"/>
              </a:buClr>
            </a:pPr>
            <a:endParaRPr lang="en-US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CLD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CONCLUSIONS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3048000"/>
            <a:ext cx="1424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1C8AD4"/>
                </a:solidFill>
              </a:rPr>
              <a:t>R&amp;D</a:t>
            </a:r>
          </a:p>
          <a:p>
            <a:pPr algn="ctr"/>
            <a:r>
              <a:rPr lang="en-US" b="1" i="1" dirty="0" smtClean="0">
                <a:solidFill>
                  <a:srgbClr val="1C8AD4"/>
                </a:solidFill>
              </a:rPr>
              <a:t>language</a:t>
            </a:r>
            <a:endParaRPr lang="en-US" b="1" i="1" dirty="0">
              <a:solidFill>
                <a:srgbClr val="1C8AD4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34200" y="3048000"/>
            <a:ext cx="838200" cy="228600"/>
          </a:xfrm>
          <a:prstGeom prst="straightConnector1">
            <a:avLst/>
          </a:prstGeom>
          <a:ln w="38100">
            <a:solidFill>
              <a:srgbClr val="0F82E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553200" y="3810000"/>
            <a:ext cx="990600" cy="304800"/>
          </a:xfrm>
          <a:prstGeom prst="straightConnector1">
            <a:avLst/>
          </a:prstGeom>
          <a:ln w="38100">
            <a:solidFill>
              <a:srgbClr val="0F82E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324600" y="3962400"/>
            <a:ext cx="1752600" cy="1600200"/>
          </a:xfrm>
          <a:prstGeom prst="straightConnector1">
            <a:avLst/>
          </a:prstGeom>
          <a:ln w="38100">
            <a:solidFill>
              <a:srgbClr val="0F82E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of Experiment (DOE)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581401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r>
              <a:rPr lang="en-US" dirty="0" smtClean="0"/>
              <a:t>Systematically manipulate key dimensions</a:t>
            </a:r>
          </a:p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r>
              <a:rPr lang="en-US" dirty="0" smtClean="0"/>
              <a:t>Screen samples and further reduce number of key dimensions </a:t>
            </a:r>
          </a:p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r>
              <a:rPr lang="en-US" dirty="0" smtClean="0"/>
              <a:t>Understand interactions among key dimensions</a:t>
            </a:r>
          </a:p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r>
              <a:rPr lang="en-US" dirty="0" smtClean="0"/>
              <a:t>Optimize levels for key dimensions.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Consumer Research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581401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r>
              <a:rPr lang="en-US" dirty="0" smtClean="0"/>
              <a:t>Iterative rounds of qualitative  research with same groups of consumer</a:t>
            </a:r>
          </a:p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endParaRPr lang="en-US" dirty="0" smtClean="0"/>
          </a:p>
          <a:p>
            <a:pPr>
              <a:spcBef>
                <a:spcPts val="1200"/>
              </a:spcBef>
              <a:buClr>
                <a:srgbClr val="2D9CC3"/>
              </a:buClr>
              <a:buSzPct val="120000"/>
              <a:buFont typeface="Wingdings" pitchFamily="2" charset="2"/>
              <a:buChar char="§"/>
            </a:pPr>
            <a:r>
              <a:rPr lang="en-US" dirty="0" smtClean="0"/>
              <a:t>Confirmatory concept-product test (quantitative consumer test).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CLD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NEXT STEPS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486400" y="3657600"/>
            <a:ext cx="533400" cy="914400"/>
          </a:xfrm>
          <a:prstGeom prst="downArrow">
            <a:avLst/>
          </a:prstGeom>
          <a:solidFill>
            <a:srgbClr val="2D9CC3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466</Words>
  <Application>Microsoft Office PowerPoint</Application>
  <PresentationFormat>On-screen Show (4:3)</PresentationFormat>
  <Paragraphs>85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Rossella Mazzucchelli</cp:lastModifiedBy>
  <cp:revision>264</cp:revision>
  <dcterms:created xsi:type="dcterms:W3CDTF">2009-03-24T18:30:15Z</dcterms:created>
  <dcterms:modified xsi:type="dcterms:W3CDTF">2011-03-07T21:12:34Z</dcterms:modified>
</cp:coreProperties>
</file>