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28" r:id="rId2"/>
    <p:sldId id="622" r:id="rId3"/>
    <p:sldId id="623" r:id="rId4"/>
    <p:sldId id="624" r:id="rId5"/>
    <p:sldId id="627" r:id="rId6"/>
  </p:sldIdLst>
  <p:sldSz cx="9144000" cy="6858000" type="screen4x3"/>
  <p:notesSz cx="6858000" cy="89947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C85A"/>
    <a:srgbClr val="CC0000"/>
    <a:srgbClr val="FF3399"/>
    <a:srgbClr val="C3D749"/>
    <a:srgbClr val="0088A8"/>
    <a:srgbClr val="D8006C"/>
    <a:srgbClr val="FF6600"/>
    <a:srgbClr val="8447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345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430" y="-72"/>
      </p:cViewPr>
      <p:guideLst>
        <p:guide orient="horz" pos="4816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DCDF99D-3A3C-4C64-B87A-75D4B74F8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74688"/>
            <a:ext cx="4498975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72518"/>
            <a:ext cx="5029200" cy="404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95BF83-A56F-4CBD-B646-251C3CEDD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3C2D7-7636-4CF4-8B90-83D8BD3B664B}" type="slidenum">
              <a:rPr lang="en-US"/>
              <a:pPr/>
              <a:t>2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8A748-C6FA-473E-9D6F-8F7A6C601024}" type="slidenum">
              <a:rPr lang="en-US"/>
              <a:pPr/>
              <a:t>3</a:t>
            </a:fld>
            <a:endParaRPr lang="en-US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72518"/>
            <a:ext cx="5486400" cy="404764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955E4-BF41-4E72-9D4A-1E1E162FB62E}" type="slidenum">
              <a:rPr lang="en-US"/>
              <a:pPr/>
              <a:t>4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B453B-BCD5-4F98-AE26-48B408361FEA}" type="slidenum">
              <a:rPr lang="en-US"/>
              <a:pPr/>
              <a:t>5</a:t>
            </a:fld>
            <a:endParaRPr lang="en-US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72518"/>
            <a:ext cx="5486400" cy="404764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52400" y="304800"/>
            <a:ext cx="8839200" cy="6248400"/>
          </a:xfrm>
          <a:prstGeom prst="rect">
            <a:avLst/>
          </a:prstGeom>
          <a:gradFill flip="none" rotWithShape="1">
            <a:gsLst>
              <a:gs pos="0">
                <a:srgbClr val="00CC66">
                  <a:shade val="30000"/>
                  <a:satMod val="115000"/>
                </a:srgbClr>
              </a:gs>
              <a:gs pos="50000">
                <a:srgbClr val="00CC66">
                  <a:shade val="67500"/>
                  <a:satMod val="115000"/>
                </a:srgbClr>
              </a:gs>
              <a:gs pos="100000">
                <a:srgbClr val="00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category appraisal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5316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24200" y="0"/>
            <a:ext cx="6019800" cy="1295400"/>
          </a:xfrm>
          <a:prstGeom prst="rect">
            <a:avLst/>
          </a:prstGeom>
          <a:gradFill flip="none" rotWithShape="1">
            <a:gsLst>
              <a:gs pos="0">
                <a:srgbClr val="00CC66">
                  <a:shade val="30000"/>
                  <a:satMod val="115000"/>
                </a:srgbClr>
              </a:gs>
              <a:gs pos="50000">
                <a:srgbClr val="00CC66">
                  <a:shade val="67500"/>
                  <a:satMod val="115000"/>
                </a:srgbClr>
              </a:gs>
              <a:gs pos="100000">
                <a:srgbClr val="00CC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600200"/>
            <a:ext cx="8534400" cy="4495800"/>
          </a:xfrm>
        </p:spPr>
        <p:txBody>
          <a:bodyPr/>
          <a:lstStyle>
            <a:lvl1pPr>
              <a:spcBef>
                <a:spcPts val="1200"/>
              </a:spcBef>
              <a:buClr>
                <a:srgbClr val="00CC66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spcBef>
                <a:spcPts val="1200"/>
              </a:spcBef>
              <a:buClr>
                <a:srgbClr val="00CC66"/>
              </a:buClr>
              <a:buSzPct val="120000"/>
              <a:buFont typeface="Calibri" pitchFamily="34" charset="0"/>
              <a:buChar char="‒"/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spcBef>
                <a:spcPts val="1200"/>
              </a:spcBef>
              <a:buClr>
                <a:srgbClr val="00CC66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spcBef>
                <a:spcPts val="1200"/>
              </a:spcBef>
              <a:buClr>
                <a:srgbClr val="00CC66"/>
              </a:buClr>
              <a:buSzPct val="120000"/>
              <a:buFont typeface="Calibri" pitchFamily="34" charset="0"/>
              <a:buChar char="‐"/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spcBef>
                <a:spcPts val="1200"/>
              </a:spcBef>
              <a:buClr>
                <a:srgbClr val="00CC66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sw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9988"/>
            <a:ext cx="2895600" cy="106301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51966" y="1324428"/>
            <a:ext cx="8778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48342" y="1357086"/>
            <a:ext cx="8778240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1600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category appraisal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US" dirty="0" smtClean="0"/>
              <a:t>What are the </a:t>
            </a:r>
            <a:r>
              <a:rPr lang="en-US" b="1" dirty="0" smtClean="0"/>
              <a:t>sensory properties </a:t>
            </a:r>
            <a:r>
              <a:rPr lang="en-US" dirty="0" smtClean="0"/>
              <a:t>of my products and of other products in the category?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dirty="0" smtClean="0"/>
              <a:t>What are the </a:t>
            </a:r>
            <a:r>
              <a:rPr lang="en-US" b="1" dirty="0" smtClean="0"/>
              <a:t>similarities and differences </a:t>
            </a:r>
            <a:r>
              <a:rPr lang="en-US" dirty="0" smtClean="0"/>
              <a:t>among my products and the competitor products?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dirty="0" smtClean="0"/>
              <a:t>Are there any unique </a:t>
            </a:r>
            <a:r>
              <a:rPr lang="en-US" b="1" dirty="0" smtClean="0"/>
              <a:t>consumer segments </a:t>
            </a:r>
            <a:r>
              <a:rPr lang="en-US" dirty="0" smtClean="0"/>
              <a:t>among  category users?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dirty="0" smtClean="0"/>
              <a:t>What are the sensory properties that </a:t>
            </a:r>
            <a:r>
              <a:rPr lang="en-US" b="1" dirty="0" smtClean="0"/>
              <a:t>drive liking </a:t>
            </a:r>
            <a:r>
              <a:rPr lang="en-US" dirty="0" smtClean="0"/>
              <a:t>among each consumer segment?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2011 Sensory Works, Inc.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/>
            <a:fld id="{337FAEA2-94D3-44C9-95E4-6AFD1CCFB59B}" type="slidenum">
              <a:rPr lang="en-US" sz="1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2</a:t>
            </a:fld>
            <a:endParaRPr 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category appraisal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OBJECTIVES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smtClean="0"/>
              <a:t>PRODUCTS: </a:t>
            </a:r>
            <a:r>
              <a:rPr lang="en-US" sz="2400" dirty="0" smtClean="0"/>
              <a:t>8+  samples to represent the category</a:t>
            </a:r>
          </a:p>
          <a:p>
            <a:r>
              <a:rPr lang="en-US" sz="2400" b="1" dirty="0" smtClean="0"/>
              <a:t>CONSUMER TEST: </a:t>
            </a:r>
            <a:r>
              <a:rPr lang="en-US" sz="2400" dirty="0" smtClean="0"/>
              <a:t>N=160+ category users</a:t>
            </a:r>
          </a:p>
          <a:p>
            <a:r>
              <a:rPr lang="en-US" sz="2400" b="1" dirty="0" smtClean="0"/>
              <a:t>DESCRIPTIVE ANALYSIS: </a:t>
            </a:r>
            <a:r>
              <a:rPr lang="en-US" sz="2400" dirty="0" smtClean="0"/>
              <a:t>on all samples</a:t>
            </a:r>
          </a:p>
          <a:p>
            <a:r>
              <a:rPr lang="en-US" sz="2400" b="1" dirty="0" smtClean="0"/>
              <a:t>STATISTICAL ANALYSIS: </a:t>
            </a:r>
          </a:p>
          <a:p>
            <a:pPr lvl="1"/>
            <a:r>
              <a:rPr lang="en-US" sz="2000" dirty="0" smtClean="0"/>
              <a:t>Analysis of Variance</a:t>
            </a:r>
          </a:p>
          <a:p>
            <a:pPr lvl="1"/>
            <a:r>
              <a:rPr lang="en-US" sz="2000" dirty="0" smtClean="0"/>
              <a:t>Mean Comparisons</a:t>
            </a:r>
          </a:p>
          <a:p>
            <a:pPr lvl="1"/>
            <a:r>
              <a:rPr lang="en-US" sz="2000" dirty="0" smtClean="0"/>
              <a:t>Correlation Analysis</a:t>
            </a:r>
          </a:p>
          <a:p>
            <a:pPr lvl="1"/>
            <a:r>
              <a:rPr lang="en-US" sz="2000" dirty="0" smtClean="0"/>
              <a:t> Cluster Analysis</a:t>
            </a:r>
          </a:p>
          <a:p>
            <a:pPr lvl="1"/>
            <a:endParaRPr lang="en-US" sz="2000" dirty="0" smtClean="0"/>
          </a:p>
        </p:txBody>
      </p:sp>
      <p:sp>
        <p:nvSpPr>
          <p:cNvPr id="91143" name="Text Box 6"/>
          <p:cNvSpPr txBox="1">
            <a:spLocks noChangeArrowheads="1"/>
          </p:cNvSpPr>
          <p:nvPr/>
        </p:nvSpPr>
        <p:spPr bwMode="auto">
          <a:xfrm>
            <a:off x="3435471" y="3581400"/>
            <a:ext cx="403212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CC66"/>
              </a:buClr>
              <a:buFontTx/>
              <a:buChar char="–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Consumer Segmentation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CC66"/>
              </a:buClr>
              <a:buFontTx/>
              <a:buChar char="–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Principal Component Analysis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CC66"/>
              </a:buClr>
              <a:buFontTx/>
              <a:buChar char="–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Partial Least Square Analysis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CC66"/>
              </a:buClr>
              <a:buFontTx/>
              <a:buChar char="–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Predictive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Modeling.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category appraisal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EXECUTION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0" name="Rectangle 131"/>
          <p:cNvSpPr>
            <a:spLocks noChangeArrowheads="1"/>
          </p:cNvSpPr>
          <p:nvPr/>
        </p:nvSpPr>
        <p:spPr bwMode="auto">
          <a:xfrm>
            <a:off x="990600" y="1576388"/>
            <a:ext cx="4827588" cy="41084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5" name="Oval 199"/>
          <p:cNvSpPr>
            <a:spLocks noChangeArrowheads="1"/>
          </p:cNvSpPr>
          <p:nvPr/>
        </p:nvSpPr>
        <p:spPr bwMode="auto">
          <a:xfrm rot="4073038">
            <a:off x="626185" y="3456142"/>
            <a:ext cx="2392362" cy="1544080"/>
          </a:xfrm>
          <a:prstGeom prst="ellipse">
            <a:avLst/>
          </a:prstGeom>
          <a:solidFill>
            <a:srgbClr val="FFE7E7"/>
          </a:solidFill>
          <a:ln w="12700">
            <a:solidFill>
              <a:srgbClr val="FF33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6" name="Line 201"/>
          <p:cNvSpPr>
            <a:spLocks noChangeShapeType="1"/>
          </p:cNvSpPr>
          <p:nvPr/>
        </p:nvSpPr>
        <p:spPr bwMode="auto">
          <a:xfrm flipV="1">
            <a:off x="1752600" y="2590800"/>
            <a:ext cx="91440" cy="5334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7" name="Rectangle 136"/>
          <p:cNvSpPr>
            <a:spLocks noChangeArrowheads="1"/>
          </p:cNvSpPr>
          <p:nvPr/>
        </p:nvSpPr>
        <p:spPr bwMode="auto">
          <a:xfrm>
            <a:off x="990600" y="1576388"/>
            <a:ext cx="4827588" cy="41084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8" name="Oval 200"/>
          <p:cNvSpPr>
            <a:spLocks noChangeArrowheads="1"/>
          </p:cNvSpPr>
          <p:nvPr/>
        </p:nvSpPr>
        <p:spPr bwMode="auto">
          <a:xfrm rot="39441">
            <a:off x="5062715" y="1778527"/>
            <a:ext cx="1066731" cy="989012"/>
          </a:xfrm>
          <a:prstGeom prst="ellipse">
            <a:avLst/>
          </a:prstGeom>
          <a:solidFill>
            <a:srgbClr val="E7F6FF"/>
          </a:solidFill>
          <a:ln w="12700">
            <a:solidFill>
              <a:srgbClr val="00B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1" name="Line 132"/>
          <p:cNvSpPr>
            <a:spLocks noChangeShapeType="1"/>
          </p:cNvSpPr>
          <p:nvPr/>
        </p:nvSpPr>
        <p:spPr bwMode="auto">
          <a:xfrm>
            <a:off x="990600" y="3635375"/>
            <a:ext cx="4827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3" name="Line 134"/>
          <p:cNvSpPr>
            <a:spLocks noChangeShapeType="1"/>
          </p:cNvSpPr>
          <p:nvPr/>
        </p:nvSpPr>
        <p:spPr bwMode="auto">
          <a:xfrm>
            <a:off x="3405188" y="1576388"/>
            <a:ext cx="1587" cy="4108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7" name="Line 139"/>
          <p:cNvSpPr>
            <a:spLocks noChangeShapeType="1"/>
          </p:cNvSpPr>
          <p:nvPr/>
        </p:nvSpPr>
        <p:spPr bwMode="auto">
          <a:xfrm>
            <a:off x="1076325" y="3635375"/>
            <a:ext cx="26987" cy="1588"/>
          </a:xfrm>
          <a:prstGeom prst="line">
            <a:avLst/>
          </a:prstGeom>
          <a:noFill/>
          <a:ln w="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1" name="Line 143"/>
          <p:cNvSpPr>
            <a:spLocks noChangeShapeType="1"/>
          </p:cNvSpPr>
          <p:nvPr/>
        </p:nvSpPr>
        <p:spPr bwMode="auto">
          <a:xfrm flipV="1">
            <a:off x="3405188" y="5684838"/>
            <a:ext cx="1587" cy="206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3" name="Freeform 146"/>
          <p:cNvSpPr>
            <a:spLocks/>
          </p:cNvSpPr>
          <p:nvPr/>
        </p:nvSpPr>
        <p:spPr bwMode="auto">
          <a:xfrm>
            <a:off x="4572000" y="3200400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4" name="Freeform 147"/>
          <p:cNvSpPr>
            <a:spLocks/>
          </p:cNvSpPr>
          <p:nvPr/>
        </p:nvSpPr>
        <p:spPr bwMode="auto">
          <a:xfrm>
            <a:off x="3276600" y="4740275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n>
                <a:solidFill>
                  <a:sysClr val="windowText" lastClr="000000"/>
                </a:solidFill>
              </a:ln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5" name="Freeform 148"/>
          <p:cNvSpPr>
            <a:spLocks/>
          </p:cNvSpPr>
          <p:nvPr/>
        </p:nvSpPr>
        <p:spPr bwMode="auto">
          <a:xfrm>
            <a:off x="2741613" y="3876675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6" name="Freeform 149"/>
          <p:cNvSpPr>
            <a:spLocks/>
          </p:cNvSpPr>
          <p:nvPr/>
        </p:nvSpPr>
        <p:spPr bwMode="auto">
          <a:xfrm>
            <a:off x="1371600" y="3352800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7" name="Freeform 150"/>
          <p:cNvSpPr>
            <a:spLocks/>
          </p:cNvSpPr>
          <p:nvPr/>
        </p:nvSpPr>
        <p:spPr bwMode="auto">
          <a:xfrm>
            <a:off x="4545013" y="3967163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8" name="Freeform 151"/>
          <p:cNvSpPr>
            <a:spLocks/>
          </p:cNvSpPr>
          <p:nvPr/>
        </p:nvSpPr>
        <p:spPr bwMode="auto">
          <a:xfrm>
            <a:off x="1597025" y="3902075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9" name="Freeform 152"/>
          <p:cNvSpPr>
            <a:spLocks/>
          </p:cNvSpPr>
          <p:nvPr/>
        </p:nvSpPr>
        <p:spPr bwMode="auto">
          <a:xfrm>
            <a:off x="2133600" y="4267200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0" name="Freeform 153"/>
          <p:cNvSpPr>
            <a:spLocks/>
          </p:cNvSpPr>
          <p:nvPr/>
        </p:nvSpPr>
        <p:spPr bwMode="auto">
          <a:xfrm>
            <a:off x="5738813" y="2300288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1" name="Freeform 154"/>
          <p:cNvSpPr>
            <a:spLocks/>
          </p:cNvSpPr>
          <p:nvPr/>
        </p:nvSpPr>
        <p:spPr bwMode="auto">
          <a:xfrm>
            <a:off x="4419600" y="3368675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2" name="Freeform 155"/>
          <p:cNvSpPr>
            <a:spLocks/>
          </p:cNvSpPr>
          <p:nvPr/>
        </p:nvSpPr>
        <p:spPr bwMode="auto">
          <a:xfrm>
            <a:off x="3046413" y="3276600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3" name="Freeform 156"/>
          <p:cNvSpPr>
            <a:spLocks/>
          </p:cNvSpPr>
          <p:nvPr/>
        </p:nvSpPr>
        <p:spPr bwMode="auto">
          <a:xfrm>
            <a:off x="2144713" y="4619625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4" name="Freeform 157"/>
          <p:cNvSpPr>
            <a:spLocks/>
          </p:cNvSpPr>
          <p:nvPr/>
        </p:nvSpPr>
        <p:spPr bwMode="auto">
          <a:xfrm>
            <a:off x="3730625" y="3733800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5" name="Freeform 158"/>
          <p:cNvSpPr>
            <a:spLocks/>
          </p:cNvSpPr>
          <p:nvPr/>
        </p:nvSpPr>
        <p:spPr bwMode="auto">
          <a:xfrm>
            <a:off x="5434013" y="2170113"/>
            <a:ext cx="79375" cy="58737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6" name="Freeform 159"/>
          <p:cNvSpPr>
            <a:spLocks/>
          </p:cNvSpPr>
          <p:nvPr/>
        </p:nvSpPr>
        <p:spPr bwMode="auto">
          <a:xfrm>
            <a:off x="2741613" y="3184525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8" name="Rectangle 161"/>
          <p:cNvSpPr>
            <a:spLocks noChangeArrowheads="1"/>
          </p:cNvSpPr>
          <p:nvPr/>
        </p:nvSpPr>
        <p:spPr bwMode="auto">
          <a:xfrm>
            <a:off x="4333875" y="4019550"/>
            <a:ext cx="7710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9" name="Rectangle 162"/>
          <p:cNvSpPr>
            <a:spLocks noChangeArrowheads="1"/>
          </p:cNvSpPr>
          <p:nvPr/>
        </p:nvSpPr>
        <p:spPr bwMode="auto">
          <a:xfrm>
            <a:off x="5181600" y="1905000"/>
            <a:ext cx="7710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0" name="Rectangle 163"/>
          <p:cNvSpPr>
            <a:spLocks noChangeArrowheads="1"/>
          </p:cNvSpPr>
          <p:nvPr/>
        </p:nvSpPr>
        <p:spPr bwMode="auto">
          <a:xfrm>
            <a:off x="5257800" y="2362200"/>
            <a:ext cx="7710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1" name="Rectangle 164"/>
          <p:cNvSpPr>
            <a:spLocks noChangeArrowheads="1"/>
          </p:cNvSpPr>
          <p:nvPr/>
        </p:nvSpPr>
        <p:spPr bwMode="auto">
          <a:xfrm>
            <a:off x="2408796" y="2885169"/>
            <a:ext cx="7710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2" name="Rectangle 165"/>
          <p:cNvSpPr>
            <a:spLocks noChangeArrowheads="1"/>
          </p:cNvSpPr>
          <p:nvPr/>
        </p:nvSpPr>
        <p:spPr bwMode="auto">
          <a:xfrm>
            <a:off x="2657475" y="3352800"/>
            <a:ext cx="8736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3" name="Rectangle 166"/>
          <p:cNvSpPr>
            <a:spLocks noChangeArrowheads="1"/>
          </p:cNvSpPr>
          <p:nvPr/>
        </p:nvSpPr>
        <p:spPr bwMode="auto">
          <a:xfrm>
            <a:off x="3497263" y="3797300"/>
            <a:ext cx="7710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4" name="Rectangle 167"/>
          <p:cNvSpPr>
            <a:spLocks noChangeArrowheads="1"/>
          </p:cNvSpPr>
          <p:nvPr/>
        </p:nvSpPr>
        <p:spPr bwMode="auto">
          <a:xfrm>
            <a:off x="4114800" y="3365500"/>
            <a:ext cx="7710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5" name="Rectangle 169"/>
          <p:cNvSpPr>
            <a:spLocks noChangeArrowheads="1"/>
          </p:cNvSpPr>
          <p:nvPr/>
        </p:nvSpPr>
        <p:spPr bwMode="auto">
          <a:xfrm>
            <a:off x="3838683" y="2514600"/>
            <a:ext cx="8223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6" name="Rectangle 170"/>
          <p:cNvSpPr>
            <a:spLocks noChangeArrowheads="1"/>
          </p:cNvSpPr>
          <p:nvPr/>
        </p:nvSpPr>
        <p:spPr bwMode="auto">
          <a:xfrm>
            <a:off x="4173538" y="2895600"/>
            <a:ext cx="7710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7" name="Rectangle 171"/>
          <p:cNvSpPr>
            <a:spLocks noChangeArrowheads="1"/>
          </p:cNvSpPr>
          <p:nvPr/>
        </p:nvSpPr>
        <p:spPr bwMode="auto">
          <a:xfrm>
            <a:off x="1054100" y="3403600"/>
            <a:ext cx="8736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3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8" name="Rectangle 172"/>
          <p:cNvSpPr>
            <a:spLocks noChangeArrowheads="1"/>
          </p:cNvSpPr>
          <p:nvPr/>
        </p:nvSpPr>
        <p:spPr bwMode="auto">
          <a:xfrm>
            <a:off x="1295400" y="3962400"/>
            <a:ext cx="8736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3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9" name="Rectangle 173"/>
          <p:cNvSpPr>
            <a:spLocks noChangeArrowheads="1"/>
          </p:cNvSpPr>
          <p:nvPr/>
        </p:nvSpPr>
        <p:spPr bwMode="auto">
          <a:xfrm>
            <a:off x="1600200" y="4673600"/>
            <a:ext cx="8736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3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0" name="Rectangle 174"/>
          <p:cNvSpPr>
            <a:spLocks noChangeArrowheads="1"/>
          </p:cNvSpPr>
          <p:nvPr/>
        </p:nvSpPr>
        <p:spPr bwMode="auto">
          <a:xfrm>
            <a:off x="1524000" y="4343400"/>
            <a:ext cx="8736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1" name="Rectangle 175"/>
          <p:cNvSpPr>
            <a:spLocks noChangeArrowheads="1"/>
          </p:cNvSpPr>
          <p:nvPr/>
        </p:nvSpPr>
        <p:spPr bwMode="auto">
          <a:xfrm>
            <a:off x="2438400" y="3962400"/>
            <a:ext cx="8622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2" name="Rectangle 176"/>
          <p:cNvSpPr>
            <a:spLocks noChangeArrowheads="1"/>
          </p:cNvSpPr>
          <p:nvPr/>
        </p:nvSpPr>
        <p:spPr bwMode="auto">
          <a:xfrm>
            <a:off x="2971800" y="4800600"/>
            <a:ext cx="7710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5" name="Rectangle 180"/>
          <p:cNvSpPr>
            <a:spLocks noChangeArrowheads="1"/>
          </p:cNvSpPr>
          <p:nvPr/>
        </p:nvSpPr>
        <p:spPr bwMode="auto">
          <a:xfrm>
            <a:off x="898525" y="5756275"/>
            <a:ext cx="187552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-1.00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6" name="Rectangle 181"/>
          <p:cNvSpPr>
            <a:spLocks noChangeArrowheads="1"/>
          </p:cNvSpPr>
          <p:nvPr/>
        </p:nvSpPr>
        <p:spPr bwMode="auto">
          <a:xfrm>
            <a:off x="3338513" y="5756275"/>
            <a:ext cx="157094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0.00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8" name="Rectangle 183"/>
          <p:cNvSpPr>
            <a:spLocks noChangeArrowheads="1"/>
          </p:cNvSpPr>
          <p:nvPr/>
        </p:nvSpPr>
        <p:spPr bwMode="auto">
          <a:xfrm>
            <a:off x="1066800" y="5715000"/>
            <a:ext cx="37720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PLS 1 (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60% Consumer : 22%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9" name="Rectangle 184"/>
          <p:cNvSpPr>
            <a:spLocks noChangeArrowheads="1"/>
          </p:cNvSpPr>
          <p:nvPr/>
        </p:nvSpPr>
        <p:spPr bwMode="auto">
          <a:xfrm rot="-5400000">
            <a:off x="-1201718" y="3568006"/>
            <a:ext cx="37720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PLS 2 (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13% Consumer : 25%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0" name="Freeform 191"/>
          <p:cNvSpPr>
            <a:spLocks/>
          </p:cNvSpPr>
          <p:nvPr/>
        </p:nvSpPr>
        <p:spPr bwMode="auto">
          <a:xfrm>
            <a:off x="4267200" y="2748121"/>
            <a:ext cx="79375" cy="60325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1" name="Text Box 195"/>
          <p:cNvSpPr txBox="1">
            <a:spLocks noChangeArrowheads="1"/>
          </p:cNvSpPr>
          <p:nvPr/>
        </p:nvSpPr>
        <p:spPr bwMode="auto">
          <a:xfrm>
            <a:off x="1066800" y="1752600"/>
            <a:ext cx="18288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Least well liked products </a:t>
            </a:r>
            <a:r>
              <a:rPr lang="en-US" sz="1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among all consumers</a:t>
            </a:r>
            <a:endParaRPr lang="en-US" sz="1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2" name="Text Box 198"/>
          <p:cNvSpPr txBox="1">
            <a:spLocks noChangeArrowheads="1"/>
          </p:cNvSpPr>
          <p:nvPr/>
        </p:nvSpPr>
        <p:spPr bwMode="auto">
          <a:xfrm>
            <a:off x="6172200" y="1447800"/>
            <a:ext cx="23622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Most well liked products among </a:t>
            </a:r>
            <a:r>
              <a:rPr lang="en-US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 consumers</a:t>
            </a:r>
            <a:endParaRPr lang="en-US" sz="1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3" name="Line 202"/>
          <p:cNvSpPr>
            <a:spLocks noChangeShapeType="1"/>
          </p:cNvSpPr>
          <p:nvPr/>
        </p:nvSpPr>
        <p:spPr bwMode="auto">
          <a:xfrm flipV="1">
            <a:off x="5962647" y="1828800"/>
            <a:ext cx="361953" cy="85726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5" name="Freeform 214"/>
          <p:cNvSpPr>
            <a:spLocks/>
          </p:cNvSpPr>
          <p:nvPr/>
        </p:nvSpPr>
        <p:spPr bwMode="auto">
          <a:xfrm>
            <a:off x="6554788" y="2697163"/>
            <a:ext cx="1955800" cy="2020887"/>
          </a:xfrm>
          <a:custGeom>
            <a:avLst/>
            <a:gdLst>
              <a:gd name="T0" fmla="*/ 0 w 202"/>
              <a:gd name="T1" fmla="*/ 0 h 271"/>
              <a:gd name="T2" fmla="*/ 202 w 202"/>
              <a:gd name="T3" fmla="*/ 0 h 271"/>
              <a:gd name="T4" fmla="*/ 202 w 202"/>
              <a:gd name="T5" fmla="*/ 271 h 271"/>
              <a:gd name="T6" fmla="*/ 0 60000 65536"/>
              <a:gd name="T7" fmla="*/ 0 60000 65536"/>
              <a:gd name="T8" fmla="*/ 0 60000 65536"/>
              <a:gd name="T9" fmla="*/ 0 w 202"/>
              <a:gd name="T10" fmla="*/ 0 h 271"/>
              <a:gd name="T11" fmla="*/ 202 w 202"/>
              <a:gd name="T12" fmla="*/ 271 h 2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" h="271">
                <a:moveTo>
                  <a:pt x="0" y="0"/>
                </a:moveTo>
                <a:lnTo>
                  <a:pt x="202" y="0"/>
                </a:lnTo>
                <a:lnTo>
                  <a:pt x="202" y="271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6" name="Rectangle 215"/>
          <p:cNvSpPr>
            <a:spLocks noChangeArrowheads="1"/>
          </p:cNvSpPr>
          <p:nvPr/>
        </p:nvSpPr>
        <p:spPr bwMode="auto">
          <a:xfrm>
            <a:off x="6324600" y="2362200"/>
            <a:ext cx="26348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 u="sng" dirty="0">
                <a:latin typeface="Times New Roman" pitchFamily="18" charset="0"/>
                <a:cs typeface="Times New Roman" pitchFamily="18" charset="0"/>
              </a:rPr>
              <a:t>Key Drivers for 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all consumers</a:t>
            </a:r>
            <a:endParaRPr lang="en-US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7" name="Rectangle 216"/>
          <p:cNvSpPr>
            <a:spLocks noChangeArrowheads="1"/>
          </p:cNvSpPr>
          <p:nvPr/>
        </p:nvSpPr>
        <p:spPr bwMode="auto">
          <a:xfrm rot="-5400000">
            <a:off x="5730426" y="359622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Overall Liking</a:t>
            </a:r>
          </a:p>
        </p:txBody>
      </p:sp>
      <p:sp>
        <p:nvSpPr>
          <p:cNvPr id="92228" name="Line 217"/>
          <p:cNvSpPr>
            <a:spLocks noChangeShapeType="1"/>
          </p:cNvSpPr>
          <p:nvPr/>
        </p:nvSpPr>
        <p:spPr bwMode="auto">
          <a:xfrm>
            <a:off x="6554788" y="4718050"/>
            <a:ext cx="1955800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9" name="Line 218"/>
          <p:cNvSpPr>
            <a:spLocks noChangeShapeType="1"/>
          </p:cNvSpPr>
          <p:nvPr/>
        </p:nvSpPr>
        <p:spPr bwMode="auto">
          <a:xfrm>
            <a:off x="6661150" y="4718050"/>
            <a:ext cx="0" cy="523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0" name="Rectangle 219"/>
          <p:cNvSpPr>
            <a:spLocks noChangeArrowheads="1"/>
          </p:cNvSpPr>
          <p:nvPr/>
        </p:nvSpPr>
        <p:spPr bwMode="auto">
          <a:xfrm>
            <a:off x="6545263" y="4792663"/>
            <a:ext cx="282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Low</a:t>
            </a:r>
          </a:p>
        </p:txBody>
      </p:sp>
      <p:sp>
        <p:nvSpPr>
          <p:cNvPr id="92231" name="Line 220"/>
          <p:cNvSpPr>
            <a:spLocks noChangeShapeType="1"/>
          </p:cNvSpPr>
          <p:nvPr/>
        </p:nvSpPr>
        <p:spPr bwMode="auto">
          <a:xfrm>
            <a:off x="7097713" y="4718050"/>
            <a:ext cx="0" cy="523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2" name="Line 221"/>
          <p:cNvSpPr>
            <a:spLocks noChangeShapeType="1"/>
          </p:cNvSpPr>
          <p:nvPr/>
        </p:nvSpPr>
        <p:spPr bwMode="auto">
          <a:xfrm>
            <a:off x="7532688" y="4718050"/>
            <a:ext cx="1587" cy="523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3" name="Rectangle 222"/>
          <p:cNvSpPr>
            <a:spLocks noChangeArrowheads="1"/>
          </p:cNvSpPr>
          <p:nvPr/>
        </p:nvSpPr>
        <p:spPr bwMode="auto">
          <a:xfrm>
            <a:off x="7340600" y="4792663"/>
            <a:ext cx="4456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Middle</a:t>
            </a:r>
          </a:p>
        </p:txBody>
      </p:sp>
      <p:sp>
        <p:nvSpPr>
          <p:cNvPr id="92234" name="Line 223"/>
          <p:cNvSpPr>
            <a:spLocks noChangeShapeType="1"/>
          </p:cNvSpPr>
          <p:nvPr/>
        </p:nvSpPr>
        <p:spPr bwMode="auto">
          <a:xfrm>
            <a:off x="7967663" y="4718050"/>
            <a:ext cx="1587" cy="523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5" name="Line 224"/>
          <p:cNvSpPr>
            <a:spLocks noChangeShapeType="1"/>
          </p:cNvSpPr>
          <p:nvPr/>
        </p:nvSpPr>
        <p:spPr bwMode="auto">
          <a:xfrm>
            <a:off x="8404225" y="4718050"/>
            <a:ext cx="1588" cy="523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6" name="Rectangle 225"/>
          <p:cNvSpPr>
            <a:spLocks noChangeArrowheads="1"/>
          </p:cNvSpPr>
          <p:nvPr/>
        </p:nvSpPr>
        <p:spPr bwMode="auto">
          <a:xfrm>
            <a:off x="8270875" y="4792663"/>
            <a:ext cx="3077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High</a:t>
            </a:r>
          </a:p>
        </p:txBody>
      </p:sp>
      <p:sp>
        <p:nvSpPr>
          <p:cNvPr id="92237" name="Line 226"/>
          <p:cNvSpPr>
            <a:spLocks noChangeShapeType="1"/>
          </p:cNvSpPr>
          <p:nvPr/>
        </p:nvSpPr>
        <p:spPr bwMode="auto">
          <a:xfrm>
            <a:off x="6554788" y="2697163"/>
            <a:ext cx="0" cy="20208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8" name="Line 227"/>
          <p:cNvSpPr>
            <a:spLocks noChangeShapeType="1"/>
          </p:cNvSpPr>
          <p:nvPr/>
        </p:nvSpPr>
        <p:spPr bwMode="auto">
          <a:xfrm flipH="1">
            <a:off x="6496050" y="4598988"/>
            <a:ext cx="58738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9" name="Rectangle 228"/>
          <p:cNvSpPr>
            <a:spLocks noChangeArrowheads="1"/>
          </p:cNvSpPr>
          <p:nvPr/>
        </p:nvSpPr>
        <p:spPr bwMode="auto">
          <a:xfrm>
            <a:off x="6292850" y="4516438"/>
            <a:ext cx="1923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5.8</a:t>
            </a:r>
          </a:p>
        </p:txBody>
      </p:sp>
      <p:sp>
        <p:nvSpPr>
          <p:cNvPr id="92240" name="Line 229"/>
          <p:cNvSpPr>
            <a:spLocks noChangeShapeType="1"/>
          </p:cNvSpPr>
          <p:nvPr/>
        </p:nvSpPr>
        <p:spPr bwMode="auto">
          <a:xfrm flipH="1">
            <a:off x="6496050" y="4151313"/>
            <a:ext cx="58738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1" name="Line 230"/>
          <p:cNvSpPr>
            <a:spLocks noChangeShapeType="1"/>
          </p:cNvSpPr>
          <p:nvPr/>
        </p:nvSpPr>
        <p:spPr bwMode="auto">
          <a:xfrm flipH="1">
            <a:off x="6496050" y="3705225"/>
            <a:ext cx="587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2" name="Rectangle 231"/>
          <p:cNvSpPr>
            <a:spLocks noChangeArrowheads="1"/>
          </p:cNvSpPr>
          <p:nvPr/>
        </p:nvSpPr>
        <p:spPr bwMode="auto">
          <a:xfrm>
            <a:off x="6292850" y="3624263"/>
            <a:ext cx="1923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6.6</a:t>
            </a:r>
          </a:p>
        </p:txBody>
      </p:sp>
      <p:sp>
        <p:nvSpPr>
          <p:cNvPr id="92243" name="Line 232"/>
          <p:cNvSpPr>
            <a:spLocks noChangeShapeType="1"/>
          </p:cNvSpPr>
          <p:nvPr/>
        </p:nvSpPr>
        <p:spPr bwMode="auto">
          <a:xfrm flipH="1">
            <a:off x="6496050" y="3257550"/>
            <a:ext cx="58738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4" name="Line 233"/>
          <p:cNvSpPr>
            <a:spLocks noChangeShapeType="1"/>
          </p:cNvSpPr>
          <p:nvPr/>
        </p:nvSpPr>
        <p:spPr bwMode="auto">
          <a:xfrm flipH="1">
            <a:off x="6496050" y="2809875"/>
            <a:ext cx="58738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5" name="Rectangle 234"/>
          <p:cNvSpPr>
            <a:spLocks noChangeArrowheads="1"/>
          </p:cNvSpPr>
          <p:nvPr/>
        </p:nvSpPr>
        <p:spPr bwMode="auto">
          <a:xfrm>
            <a:off x="6292850" y="2727325"/>
            <a:ext cx="1923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7.4</a:t>
            </a:r>
          </a:p>
        </p:txBody>
      </p:sp>
      <p:sp>
        <p:nvSpPr>
          <p:cNvPr id="92246" name="Freeform 235"/>
          <p:cNvSpPr>
            <a:spLocks/>
          </p:cNvSpPr>
          <p:nvPr/>
        </p:nvSpPr>
        <p:spPr bwMode="auto">
          <a:xfrm>
            <a:off x="6661150" y="2809875"/>
            <a:ext cx="1743075" cy="1065213"/>
          </a:xfrm>
          <a:custGeom>
            <a:avLst/>
            <a:gdLst>
              <a:gd name="T0" fmla="*/ 2 w 180"/>
              <a:gd name="T1" fmla="*/ 138 h 143"/>
              <a:gd name="T2" fmla="*/ 6 w 180"/>
              <a:gd name="T3" fmla="*/ 128 h 143"/>
              <a:gd name="T4" fmla="*/ 9 w 180"/>
              <a:gd name="T5" fmla="*/ 118 h 143"/>
              <a:gd name="T6" fmla="*/ 13 w 180"/>
              <a:gd name="T7" fmla="*/ 108 h 143"/>
              <a:gd name="T8" fmla="*/ 16 w 180"/>
              <a:gd name="T9" fmla="*/ 99 h 143"/>
              <a:gd name="T10" fmla="*/ 20 w 180"/>
              <a:gd name="T11" fmla="*/ 91 h 143"/>
              <a:gd name="T12" fmla="*/ 24 w 180"/>
              <a:gd name="T13" fmla="*/ 83 h 143"/>
              <a:gd name="T14" fmla="*/ 27 w 180"/>
              <a:gd name="T15" fmla="*/ 75 h 143"/>
              <a:gd name="T16" fmla="*/ 31 w 180"/>
              <a:gd name="T17" fmla="*/ 67 h 143"/>
              <a:gd name="T18" fmla="*/ 34 w 180"/>
              <a:gd name="T19" fmla="*/ 60 h 143"/>
              <a:gd name="T20" fmla="*/ 38 w 180"/>
              <a:gd name="T21" fmla="*/ 54 h 143"/>
              <a:gd name="T22" fmla="*/ 41 w 180"/>
              <a:gd name="T23" fmla="*/ 47 h 143"/>
              <a:gd name="T24" fmla="*/ 45 w 180"/>
              <a:gd name="T25" fmla="*/ 41 h 143"/>
              <a:gd name="T26" fmla="*/ 49 w 180"/>
              <a:gd name="T27" fmla="*/ 36 h 143"/>
              <a:gd name="T28" fmla="*/ 52 w 180"/>
              <a:gd name="T29" fmla="*/ 31 h 143"/>
              <a:gd name="T30" fmla="*/ 56 w 180"/>
              <a:gd name="T31" fmla="*/ 26 h 143"/>
              <a:gd name="T32" fmla="*/ 59 w 180"/>
              <a:gd name="T33" fmla="*/ 22 h 143"/>
              <a:gd name="T34" fmla="*/ 63 w 180"/>
              <a:gd name="T35" fmla="*/ 18 h 143"/>
              <a:gd name="T36" fmla="*/ 67 w 180"/>
              <a:gd name="T37" fmla="*/ 14 h 143"/>
              <a:gd name="T38" fmla="*/ 70 w 180"/>
              <a:gd name="T39" fmla="*/ 11 h 143"/>
              <a:gd name="T40" fmla="*/ 74 w 180"/>
              <a:gd name="T41" fmla="*/ 8 h 143"/>
              <a:gd name="T42" fmla="*/ 77 w 180"/>
              <a:gd name="T43" fmla="*/ 6 h 143"/>
              <a:gd name="T44" fmla="*/ 81 w 180"/>
              <a:gd name="T45" fmla="*/ 4 h 143"/>
              <a:gd name="T46" fmla="*/ 85 w 180"/>
              <a:gd name="T47" fmla="*/ 2 h 143"/>
              <a:gd name="T48" fmla="*/ 88 w 180"/>
              <a:gd name="T49" fmla="*/ 1 h 143"/>
              <a:gd name="T50" fmla="*/ 92 w 180"/>
              <a:gd name="T51" fmla="*/ 0 h 143"/>
              <a:gd name="T52" fmla="*/ 95 w 180"/>
              <a:gd name="T53" fmla="*/ 0 h 143"/>
              <a:gd name="T54" fmla="*/ 99 w 180"/>
              <a:gd name="T55" fmla="*/ 0 h 143"/>
              <a:gd name="T56" fmla="*/ 103 w 180"/>
              <a:gd name="T57" fmla="*/ 0 h 143"/>
              <a:gd name="T58" fmla="*/ 106 w 180"/>
              <a:gd name="T59" fmla="*/ 1 h 143"/>
              <a:gd name="T60" fmla="*/ 110 w 180"/>
              <a:gd name="T61" fmla="*/ 2 h 143"/>
              <a:gd name="T62" fmla="*/ 113 w 180"/>
              <a:gd name="T63" fmla="*/ 4 h 143"/>
              <a:gd name="T64" fmla="*/ 117 w 180"/>
              <a:gd name="T65" fmla="*/ 6 h 143"/>
              <a:gd name="T66" fmla="*/ 121 w 180"/>
              <a:gd name="T67" fmla="*/ 8 h 143"/>
              <a:gd name="T68" fmla="*/ 124 w 180"/>
              <a:gd name="T69" fmla="*/ 11 h 143"/>
              <a:gd name="T70" fmla="*/ 128 w 180"/>
              <a:gd name="T71" fmla="*/ 14 h 143"/>
              <a:gd name="T72" fmla="*/ 131 w 180"/>
              <a:gd name="T73" fmla="*/ 17 h 143"/>
              <a:gd name="T74" fmla="*/ 135 w 180"/>
              <a:gd name="T75" fmla="*/ 21 h 143"/>
              <a:gd name="T76" fmla="*/ 139 w 180"/>
              <a:gd name="T77" fmla="*/ 25 h 143"/>
              <a:gd name="T78" fmla="*/ 142 w 180"/>
              <a:gd name="T79" fmla="*/ 30 h 143"/>
              <a:gd name="T80" fmla="*/ 146 w 180"/>
              <a:gd name="T81" fmla="*/ 35 h 143"/>
              <a:gd name="T82" fmla="*/ 149 w 180"/>
              <a:gd name="T83" fmla="*/ 40 h 143"/>
              <a:gd name="T84" fmla="*/ 153 w 180"/>
              <a:gd name="T85" fmla="*/ 46 h 143"/>
              <a:gd name="T86" fmla="*/ 157 w 180"/>
              <a:gd name="T87" fmla="*/ 52 h 143"/>
              <a:gd name="T88" fmla="*/ 160 w 180"/>
              <a:gd name="T89" fmla="*/ 59 h 143"/>
              <a:gd name="T90" fmla="*/ 164 w 180"/>
              <a:gd name="T91" fmla="*/ 66 h 143"/>
              <a:gd name="T92" fmla="*/ 167 w 180"/>
              <a:gd name="T93" fmla="*/ 73 h 143"/>
              <a:gd name="T94" fmla="*/ 171 w 180"/>
              <a:gd name="T95" fmla="*/ 81 h 143"/>
              <a:gd name="T96" fmla="*/ 174 w 180"/>
              <a:gd name="T97" fmla="*/ 89 h 143"/>
              <a:gd name="T98" fmla="*/ 178 w 180"/>
              <a:gd name="T99" fmla="*/ 98 h 14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80"/>
              <a:gd name="T151" fmla="*/ 0 h 143"/>
              <a:gd name="T152" fmla="*/ 180 w 180"/>
              <a:gd name="T153" fmla="*/ 143 h 14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80" h="143">
                <a:moveTo>
                  <a:pt x="0" y="143"/>
                </a:moveTo>
                <a:lnTo>
                  <a:pt x="2" y="138"/>
                </a:lnTo>
                <a:lnTo>
                  <a:pt x="4" y="133"/>
                </a:lnTo>
                <a:lnTo>
                  <a:pt x="6" y="128"/>
                </a:lnTo>
                <a:lnTo>
                  <a:pt x="7" y="123"/>
                </a:lnTo>
                <a:lnTo>
                  <a:pt x="9" y="118"/>
                </a:lnTo>
                <a:lnTo>
                  <a:pt x="11" y="113"/>
                </a:lnTo>
                <a:lnTo>
                  <a:pt x="13" y="108"/>
                </a:lnTo>
                <a:lnTo>
                  <a:pt x="15" y="104"/>
                </a:lnTo>
                <a:lnTo>
                  <a:pt x="16" y="99"/>
                </a:lnTo>
                <a:lnTo>
                  <a:pt x="18" y="95"/>
                </a:lnTo>
                <a:lnTo>
                  <a:pt x="20" y="91"/>
                </a:lnTo>
                <a:lnTo>
                  <a:pt x="22" y="87"/>
                </a:lnTo>
                <a:lnTo>
                  <a:pt x="24" y="83"/>
                </a:lnTo>
                <a:lnTo>
                  <a:pt x="25" y="79"/>
                </a:lnTo>
                <a:lnTo>
                  <a:pt x="27" y="75"/>
                </a:lnTo>
                <a:lnTo>
                  <a:pt x="29" y="71"/>
                </a:lnTo>
                <a:lnTo>
                  <a:pt x="31" y="67"/>
                </a:lnTo>
                <a:lnTo>
                  <a:pt x="32" y="64"/>
                </a:lnTo>
                <a:lnTo>
                  <a:pt x="34" y="60"/>
                </a:lnTo>
                <a:lnTo>
                  <a:pt x="36" y="57"/>
                </a:lnTo>
                <a:lnTo>
                  <a:pt x="38" y="54"/>
                </a:lnTo>
                <a:lnTo>
                  <a:pt x="40" y="50"/>
                </a:lnTo>
                <a:lnTo>
                  <a:pt x="41" y="47"/>
                </a:lnTo>
                <a:lnTo>
                  <a:pt x="43" y="44"/>
                </a:lnTo>
                <a:lnTo>
                  <a:pt x="45" y="41"/>
                </a:lnTo>
                <a:lnTo>
                  <a:pt x="47" y="39"/>
                </a:lnTo>
                <a:lnTo>
                  <a:pt x="49" y="36"/>
                </a:lnTo>
                <a:lnTo>
                  <a:pt x="50" y="33"/>
                </a:lnTo>
                <a:lnTo>
                  <a:pt x="52" y="31"/>
                </a:lnTo>
                <a:lnTo>
                  <a:pt x="54" y="28"/>
                </a:lnTo>
                <a:lnTo>
                  <a:pt x="56" y="26"/>
                </a:lnTo>
                <a:lnTo>
                  <a:pt x="58" y="24"/>
                </a:lnTo>
                <a:lnTo>
                  <a:pt x="59" y="22"/>
                </a:lnTo>
                <a:lnTo>
                  <a:pt x="61" y="20"/>
                </a:lnTo>
                <a:lnTo>
                  <a:pt x="63" y="18"/>
                </a:lnTo>
                <a:lnTo>
                  <a:pt x="65" y="16"/>
                </a:lnTo>
                <a:lnTo>
                  <a:pt x="67" y="14"/>
                </a:lnTo>
                <a:lnTo>
                  <a:pt x="68" y="13"/>
                </a:lnTo>
                <a:lnTo>
                  <a:pt x="70" y="11"/>
                </a:lnTo>
                <a:lnTo>
                  <a:pt x="72" y="10"/>
                </a:lnTo>
                <a:lnTo>
                  <a:pt x="74" y="8"/>
                </a:lnTo>
                <a:lnTo>
                  <a:pt x="76" y="7"/>
                </a:lnTo>
                <a:lnTo>
                  <a:pt x="77" y="6"/>
                </a:lnTo>
                <a:lnTo>
                  <a:pt x="79" y="5"/>
                </a:lnTo>
                <a:lnTo>
                  <a:pt x="81" y="4"/>
                </a:lnTo>
                <a:lnTo>
                  <a:pt x="83" y="3"/>
                </a:lnTo>
                <a:lnTo>
                  <a:pt x="85" y="2"/>
                </a:lnTo>
                <a:lnTo>
                  <a:pt x="86" y="2"/>
                </a:lnTo>
                <a:lnTo>
                  <a:pt x="88" y="1"/>
                </a:lnTo>
                <a:lnTo>
                  <a:pt x="90" y="1"/>
                </a:lnTo>
                <a:lnTo>
                  <a:pt x="92" y="0"/>
                </a:lnTo>
                <a:lnTo>
                  <a:pt x="94" y="0"/>
                </a:lnTo>
                <a:lnTo>
                  <a:pt x="95" y="0"/>
                </a:lnTo>
                <a:lnTo>
                  <a:pt x="97" y="0"/>
                </a:lnTo>
                <a:lnTo>
                  <a:pt x="99" y="0"/>
                </a:lnTo>
                <a:lnTo>
                  <a:pt x="101" y="0"/>
                </a:lnTo>
                <a:lnTo>
                  <a:pt x="103" y="0"/>
                </a:lnTo>
                <a:lnTo>
                  <a:pt x="104" y="1"/>
                </a:lnTo>
                <a:lnTo>
                  <a:pt x="106" y="1"/>
                </a:lnTo>
                <a:lnTo>
                  <a:pt x="108" y="2"/>
                </a:lnTo>
                <a:lnTo>
                  <a:pt x="110" y="2"/>
                </a:lnTo>
                <a:lnTo>
                  <a:pt x="112" y="3"/>
                </a:lnTo>
                <a:lnTo>
                  <a:pt x="113" y="4"/>
                </a:lnTo>
                <a:lnTo>
                  <a:pt x="115" y="5"/>
                </a:lnTo>
                <a:lnTo>
                  <a:pt x="117" y="6"/>
                </a:lnTo>
                <a:lnTo>
                  <a:pt x="119" y="7"/>
                </a:lnTo>
                <a:lnTo>
                  <a:pt x="121" y="8"/>
                </a:lnTo>
                <a:lnTo>
                  <a:pt x="122" y="9"/>
                </a:lnTo>
                <a:lnTo>
                  <a:pt x="124" y="11"/>
                </a:lnTo>
                <a:lnTo>
                  <a:pt x="126" y="12"/>
                </a:lnTo>
                <a:lnTo>
                  <a:pt x="128" y="14"/>
                </a:lnTo>
                <a:lnTo>
                  <a:pt x="130" y="15"/>
                </a:lnTo>
                <a:lnTo>
                  <a:pt x="131" y="17"/>
                </a:lnTo>
                <a:lnTo>
                  <a:pt x="133" y="19"/>
                </a:lnTo>
                <a:lnTo>
                  <a:pt x="135" y="21"/>
                </a:lnTo>
                <a:lnTo>
                  <a:pt x="137" y="23"/>
                </a:lnTo>
                <a:lnTo>
                  <a:pt x="139" y="25"/>
                </a:lnTo>
                <a:lnTo>
                  <a:pt x="140" y="28"/>
                </a:lnTo>
                <a:lnTo>
                  <a:pt x="142" y="30"/>
                </a:lnTo>
                <a:lnTo>
                  <a:pt x="144" y="32"/>
                </a:lnTo>
                <a:lnTo>
                  <a:pt x="146" y="35"/>
                </a:lnTo>
                <a:lnTo>
                  <a:pt x="148" y="38"/>
                </a:lnTo>
                <a:lnTo>
                  <a:pt x="149" y="40"/>
                </a:lnTo>
                <a:lnTo>
                  <a:pt x="151" y="43"/>
                </a:lnTo>
                <a:lnTo>
                  <a:pt x="153" y="46"/>
                </a:lnTo>
                <a:lnTo>
                  <a:pt x="155" y="49"/>
                </a:lnTo>
                <a:lnTo>
                  <a:pt x="157" y="52"/>
                </a:lnTo>
                <a:lnTo>
                  <a:pt x="158" y="56"/>
                </a:lnTo>
                <a:lnTo>
                  <a:pt x="160" y="59"/>
                </a:lnTo>
                <a:lnTo>
                  <a:pt x="162" y="63"/>
                </a:lnTo>
                <a:lnTo>
                  <a:pt x="164" y="66"/>
                </a:lnTo>
                <a:lnTo>
                  <a:pt x="165" y="70"/>
                </a:lnTo>
                <a:lnTo>
                  <a:pt x="167" y="73"/>
                </a:lnTo>
                <a:lnTo>
                  <a:pt x="169" y="77"/>
                </a:lnTo>
                <a:lnTo>
                  <a:pt x="171" y="81"/>
                </a:lnTo>
                <a:lnTo>
                  <a:pt x="173" y="85"/>
                </a:lnTo>
                <a:lnTo>
                  <a:pt x="174" y="89"/>
                </a:lnTo>
                <a:lnTo>
                  <a:pt x="176" y="94"/>
                </a:lnTo>
                <a:lnTo>
                  <a:pt x="178" y="98"/>
                </a:lnTo>
                <a:lnTo>
                  <a:pt x="180" y="102"/>
                </a:lnTo>
              </a:path>
            </a:pathLst>
          </a:custGeom>
          <a:noFill/>
          <a:ln w="28575" cmpd="sng">
            <a:solidFill>
              <a:srgbClr val="3399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7" name="Rectangle 236"/>
          <p:cNvSpPr>
            <a:spLocks noChangeArrowheads="1"/>
          </p:cNvSpPr>
          <p:nvPr/>
        </p:nvSpPr>
        <p:spPr bwMode="auto">
          <a:xfrm>
            <a:off x="6659563" y="3849688"/>
            <a:ext cx="1106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339966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92248" name="Freeform 238"/>
          <p:cNvSpPr>
            <a:spLocks/>
          </p:cNvSpPr>
          <p:nvPr/>
        </p:nvSpPr>
        <p:spPr bwMode="auto">
          <a:xfrm>
            <a:off x="6661150" y="2809875"/>
            <a:ext cx="1743075" cy="1296988"/>
          </a:xfrm>
          <a:custGeom>
            <a:avLst/>
            <a:gdLst>
              <a:gd name="T0" fmla="*/ 2 w 180"/>
              <a:gd name="T1" fmla="*/ 172 h 174"/>
              <a:gd name="T2" fmla="*/ 6 w 180"/>
              <a:gd name="T3" fmla="*/ 168 h 174"/>
              <a:gd name="T4" fmla="*/ 9 w 180"/>
              <a:gd name="T5" fmla="*/ 165 h 174"/>
              <a:gd name="T6" fmla="*/ 13 w 180"/>
              <a:gd name="T7" fmla="*/ 162 h 174"/>
              <a:gd name="T8" fmla="*/ 16 w 180"/>
              <a:gd name="T9" fmla="*/ 158 h 174"/>
              <a:gd name="T10" fmla="*/ 20 w 180"/>
              <a:gd name="T11" fmla="*/ 155 h 174"/>
              <a:gd name="T12" fmla="*/ 24 w 180"/>
              <a:gd name="T13" fmla="*/ 151 h 174"/>
              <a:gd name="T14" fmla="*/ 27 w 180"/>
              <a:gd name="T15" fmla="*/ 148 h 174"/>
              <a:gd name="T16" fmla="*/ 31 w 180"/>
              <a:gd name="T17" fmla="*/ 144 h 174"/>
              <a:gd name="T18" fmla="*/ 34 w 180"/>
              <a:gd name="T19" fmla="*/ 141 h 174"/>
              <a:gd name="T20" fmla="*/ 38 w 180"/>
              <a:gd name="T21" fmla="*/ 137 h 174"/>
              <a:gd name="T22" fmla="*/ 41 w 180"/>
              <a:gd name="T23" fmla="*/ 134 h 174"/>
              <a:gd name="T24" fmla="*/ 45 w 180"/>
              <a:gd name="T25" fmla="*/ 130 h 174"/>
              <a:gd name="T26" fmla="*/ 49 w 180"/>
              <a:gd name="T27" fmla="*/ 127 h 174"/>
              <a:gd name="T28" fmla="*/ 52 w 180"/>
              <a:gd name="T29" fmla="*/ 123 h 174"/>
              <a:gd name="T30" fmla="*/ 56 w 180"/>
              <a:gd name="T31" fmla="*/ 120 h 174"/>
              <a:gd name="T32" fmla="*/ 59 w 180"/>
              <a:gd name="T33" fmla="*/ 116 h 174"/>
              <a:gd name="T34" fmla="*/ 63 w 180"/>
              <a:gd name="T35" fmla="*/ 113 h 174"/>
              <a:gd name="T36" fmla="*/ 67 w 180"/>
              <a:gd name="T37" fmla="*/ 109 h 174"/>
              <a:gd name="T38" fmla="*/ 70 w 180"/>
              <a:gd name="T39" fmla="*/ 106 h 174"/>
              <a:gd name="T40" fmla="*/ 74 w 180"/>
              <a:gd name="T41" fmla="*/ 102 h 174"/>
              <a:gd name="T42" fmla="*/ 77 w 180"/>
              <a:gd name="T43" fmla="*/ 99 h 174"/>
              <a:gd name="T44" fmla="*/ 81 w 180"/>
              <a:gd name="T45" fmla="*/ 96 h 174"/>
              <a:gd name="T46" fmla="*/ 85 w 180"/>
              <a:gd name="T47" fmla="*/ 92 h 174"/>
              <a:gd name="T48" fmla="*/ 88 w 180"/>
              <a:gd name="T49" fmla="*/ 89 h 174"/>
              <a:gd name="T50" fmla="*/ 92 w 180"/>
              <a:gd name="T51" fmla="*/ 85 h 174"/>
              <a:gd name="T52" fmla="*/ 95 w 180"/>
              <a:gd name="T53" fmla="*/ 82 h 174"/>
              <a:gd name="T54" fmla="*/ 99 w 180"/>
              <a:gd name="T55" fmla="*/ 78 h 174"/>
              <a:gd name="T56" fmla="*/ 103 w 180"/>
              <a:gd name="T57" fmla="*/ 75 h 174"/>
              <a:gd name="T58" fmla="*/ 106 w 180"/>
              <a:gd name="T59" fmla="*/ 71 h 174"/>
              <a:gd name="T60" fmla="*/ 110 w 180"/>
              <a:gd name="T61" fmla="*/ 68 h 174"/>
              <a:gd name="T62" fmla="*/ 113 w 180"/>
              <a:gd name="T63" fmla="*/ 64 h 174"/>
              <a:gd name="T64" fmla="*/ 117 w 180"/>
              <a:gd name="T65" fmla="*/ 61 h 174"/>
              <a:gd name="T66" fmla="*/ 121 w 180"/>
              <a:gd name="T67" fmla="*/ 57 h 174"/>
              <a:gd name="T68" fmla="*/ 124 w 180"/>
              <a:gd name="T69" fmla="*/ 54 h 174"/>
              <a:gd name="T70" fmla="*/ 128 w 180"/>
              <a:gd name="T71" fmla="*/ 50 h 174"/>
              <a:gd name="T72" fmla="*/ 131 w 180"/>
              <a:gd name="T73" fmla="*/ 47 h 174"/>
              <a:gd name="T74" fmla="*/ 135 w 180"/>
              <a:gd name="T75" fmla="*/ 43 h 174"/>
              <a:gd name="T76" fmla="*/ 139 w 180"/>
              <a:gd name="T77" fmla="*/ 40 h 174"/>
              <a:gd name="T78" fmla="*/ 142 w 180"/>
              <a:gd name="T79" fmla="*/ 36 h 174"/>
              <a:gd name="T80" fmla="*/ 146 w 180"/>
              <a:gd name="T81" fmla="*/ 33 h 174"/>
              <a:gd name="T82" fmla="*/ 149 w 180"/>
              <a:gd name="T83" fmla="*/ 29 h 174"/>
              <a:gd name="T84" fmla="*/ 153 w 180"/>
              <a:gd name="T85" fmla="*/ 26 h 174"/>
              <a:gd name="T86" fmla="*/ 157 w 180"/>
              <a:gd name="T87" fmla="*/ 23 h 174"/>
              <a:gd name="T88" fmla="*/ 160 w 180"/>
              <a:gd name="T89" fmla="*/ 19 h 174"/>
              <a:gd name="T90" fmla="*/ 164 w 180"/>
              <a:gd name="T91" fmla="*/ 16 h 174"/>
              <a:gd name="T92" fmla="*/ 167 w 180"/>
              <a:gd name="T93" fmla="*/ 12 h 174"/>
              <a:gd name="T94" fmla="*/ 171 w 180"/>
              <a:gd name="T95" fmla="*/ 9 h 174"/>
              <a:gd name="T96" fmla="*/ 174 w 180"/>
              <a:gd name="T97" fmla="*/ 5 h 174"/>
              <a:gd name="T98" fmla="*/ 178 w 180"/>
              <a:gd name="T99" fmla="*/ 2 h 17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80"/>
              <a:gd name="T151" fmla="*/ 0 h 174"/>
              <a:gd name="T152" fmla="*/ 180 w 180"/>
              <a:gd name="T153" fmla="*/ 174 h 17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80" h="174">
                <a:moveTo>
                  <a:pt x="0" y="174"/>
                </a:moveTo>
                <a:lnTo>
                  <a:pt x="2" y="172"/>
                </a:lnTo>
                <a:lnTo>
                  <a:pt x="4" y="170"/>
                </a:lnTo>
                <a:lnTo>
                  <a:pt x="6" y="168"/>
                </a:lnTo>
                <a:lnTo>
                  <a:pt x="7" y="167"/>
                </a:lnTo>
                <a:lnTo>
                  <a:pt x="9" y="165"/>
                </a:lnTo>
                <a:lnTo>
                  <a:pt x="11" y="163"/>
                </a:lnTo>
                <a:lnTo>
                  <a:pt x="13" y="162"/>
                </a:lnTo>
                <a:lnTo>
                  <a:pt x="15" y="160"/>
                </a:lnTo>
                <a:lnTo>
                  <a:pt x="16" y="158"/>
                </a:lnTo>
                <a:lnTo>
                  <a:pt x="18" y="156"/>
                </a:lnTo>
                <a:lnTo>
                  <a:pt x="20" y="155"/>
                </a:lnTo>
                <a:lnTo>
                  <a:pt x="22" y="153"/>
                </a:lnTo>
                <a:lnTo>
                  <a:pt x="24" y="151"/>
                </a:lnTo>
                <a:lnTo>
                  <a:pt x="25" y="149"/>
                </a:lnTo>
                <a:lnTo>
                  <a:pt x="27" y="148"/>
                </a:lnTo>
                <a:lnTo>
                  <a:pt x="29" y="146"/>
                </a:lnTo>
                <a:lnTo>
                  <a:pt x="31" y="144"/>
                </a:lnTo>
                <a:lnTo>
                  <a:pt x="32" y="142"/>
                </a:lnTo>
                <a:lnTo>
                  <a:pt x="34" y="141"/>
                </a:lnTo>
                <a:lnTo>
                  <a:pt x="36" y="139"/>
                </a:lnTo>
                <a:lnTo>
                  <a:pt x="38" y="137"/>
                </a:lnTo>
                <a:lnTo>
                  <a:pt x="40" y="135"/>
                </a:lnTo>
                <a:lnTo>
                  <a:pt x="41" y="134"/>
                </a:lnTo>
                <a:lnTo>
                  <a:pt x="43" y="132"/>
                </a:lnTo>
                <a:lnTo>
                  <a:pt x="45" y="130"/>
                </a:lnTo>
                <a:lnTo>
                  <a:pt x="47" y="129"/>
                </a:lnTo>
                <a:lnTo>
                  <a:pt x="49" y="127"/>
                </a:lnTo>
                <a:lnTo>
                  <a:pt x="50" y="125"/>
                </a:lnTo>
                <a:lnTo>
                  <a:pt x="52" y="123"/>
                </a:lnTo>
                <a:lnTo>
                  <a:pt x="54" y="122"/>
                </a:lnTo>
                <a:lnTo>
                  <a:pt x="56" y="120"/>
                </a:lnTo>
                <a:lnTo>
                  <a:pt x="58" y="118"/>
                </a:lnTo>
                <a:lnTo>
                  <a:pt x="59" y="116"/>
                </a:lnTo>
                <a:lnTo>
                  <a:pt x="61" y="115"/>
                </a:lnTo>
                <a:lnTo>
                  <a:pt x="63" y="113"/>
                </a:lnTo>
                <a:lnTo>
                  <a:pt x="65" y="111"/>
                </a:lnTo>
                <a:lnTo>
                  <a:pt x="67" y="109"/>
                </a:lnTo>
                <a:lnTo>
                  <a:pt x="68" y="108"/>
                </a:lnTo>
                <a:lnTo>
                  <a:pt x="70" y="106"/>
                </a:lnTo>
                <a:lnTo>
                  <a:pt x="72" y="104"/>
                </a:lnTo>
                <a:lnTo>
                  <a:pt x="74" y="102"/>
                </a:lnTo>
                <a:lnTo>
                  <a:pt x="76" y="101"/>
                </a:lnTo>
                <a:lnTo>
                  <a:pt x="77" y="99"/>
                </a:lnTo>
                <a:lnTo>
                  <a:pt x="79" y="97"/>
                </a:lnTo>
                <a:lnTo>
                  <a:pt x="81" y="96"/>
                </a:lnTo>
                <a:lnTo>
                  <a:pt x="83" y="94"/>
                </a:lnTo>
                <a:lnTo>
                  <a:pt x="85" y="92"/>
                </a:lnTo>
                <a:lnTo>
                  <a:pt x="86" y="90"/>
                </a:lnTo>
                <a:lnTo>
                  <a:pt x="88" y="89"/>
                </a:lnTo>
                <a:lnTo>
                  <a:pt x="90" y="87"/>
                </a:lnTo>
                <a:lnTo>
                  <a:pt x="92" y="85"/>
                </a:lnTo>
                <a:lnTo>
                  <a:pt x="94" y="83"/>
                </a:lnTo>
                <a:lnTo>
                  <a:pt x="95" y="82"/>
                </a:lnTo>
                <a:lnTo>
                  <a:pt x="97" y="80"/>
                </a:lnTo>
                <a:lnTo>
                  <a:pt x="99" y="78"/>
                </a:lnTo>
                <a:lnTo>
                  <a:pt x="101" y="76"/>
                </a:lnTo>
                <a:lnTo>
                  <a:pt x="103" y="75"/>
                </a:lnTo>
                <a:lnTo>
                  <a:pt x="104" y="73"/>
                </a:lnTo>
                <a:lnTo>
                  <a:pt x="106" y="71"/>
                </a:lnTo>
                <a:lnTo>
                  <a:pt x="108" y="69"/>
                </a:lnTo>
                <a:lnTo>
                  <a:pt x="110" y="68"/>
                </a:lnTo>
                <a:lnTo>
                  <a:pt x="112" y="66"/>
                </a:lnTo>
                <a:lnTo>
                  <a:pt x="113" y="64"/>
                </a:lnTo>
                <a:lnTo>
                  <a:pt x="115" y="63"/>
                </a:lnTo>
                <a:lnTo>
                  <a:pt x="117" y="61"/>
                </a:lnTo>
                <a:lnTo>
                  <a:pt x="119" y="59"/>
                </a:lnTo>
                <a:lnTo>
                  <a:pt x="121" y="57"/>
                </a:lnTo>
                <a:lnTo>
                  <a:pt x="122" y="56"/>
                </a:lnTo>
                <a:lnTo>
                  <a:pt x="124" y="54"/>
                </a:lnTo>
                <a:lnTo>
                  <a:pt x="126" y="52"/>
                </a:lnTo>
                <a:lnTo>
                  <a:pt x="128" y="50"/>
                </a:lnTo>
                <a:lnTo>
                  <a:pt x="130" y="49"/>
                </a:lnTo>
                <a:lnTo>
                  <a:pt x="131" y="47"/>
                </a:lnTo>
                <a:lnTo>
                  <a:pt x="133" y="45"/>
                </a:lnTo>
                <a:lnTo>
                  <a:pt x="135" y="43"/>
                </a:lnTo>
                <a:lnTo>
                  <a:pt x="137" y="42"/>
                </a:lnTo>
                <a:lnTo>
                  <a:pt x="139" y="40"/>
                </a:lnTo>
                <a:lnTo>
                  <a:pt x="140" y="38"/>
                </a:lnTo>
                <a:lnTo>
                  <a:pt x="142" y="36"/>
                </a:lnTo>
                <a:lnTo>
                  <a:pt x="144" y="35"/>
                </a:lnTo>
                <a:lnTo>
                  <a:pt x="146" y="33"/>
                </a:lnTo>
                <a:lnTo>
                  <a:pt x="148" y="31"/>
                </a:lnTo>
                <a:lnTo>
                  <a:pt x="149" y="29"/>
                </a:lnTo>
                <a:lnTo>
                  <a:pt x="151" y="28"/>
                </a:lnTo>
                <a:lnTo>
                  <a:pt x="153" y="26"/>
                </a:lnTo>
                <a:lnTo>
                  <a:pt x="155" y="24"/>
                </a:lnTo>
                <a:lnTo>
                  <a:pt x="157" y="23"/>
                </a:lnTo>
                <a:lnTo>
                  <a:pt x="158" y="21"/>
                </a:lnTo>
                <a:lnTo>
                  <a:pt x="160" y="19"/>
                </a:lnTo>
                <a:lnTo>
                  <a:pt x="162" y="17"/>
                </a:lnTo>
                <a:lnTo>
                  <a:pt x="164" y="16"/>
                </a:lnTo>
                <a:lnTo>
                  <a:pt x="165" y="14"/>
                </a:lnTo>
                <a:lnTo>
                  <a:pt x="167" y="12"/>
                </a:lnTo>
                <a:lnTo>
                  <a:pt x="169" y="10"/>
                </a:lnTo>
                <a:lnTo>
                  <a:pt x="171" y="9"/>
                </a:lnTo>
                <a:lnTo>
                  <a:pt x="173" y="7"/>
                </a:lnTo>
                <a:lnTo>
                  <a:pt x="174" y="5"/>
                </a:lnTo>
                <a:lnTo>
                  <a:pt x="176" y="3"/>
                </a:lnTo>
                <a:lnTo>
                  <a:pt x="178" y="2"/>
                </a:lnTo>
                <a:lnTo>
                  <a:pt x="180" y="0"/>
                </a:lnTo>
              </a:path>
            </a:pathLst>
          </a:custGeom>
          <a:noFill/>
          <a:ln w="28575" cmpd="sng">
            <a:solidFill>
              <a:srgbClr val="CC99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9" name="Rectangle 239"/>
          <p:cNvSpPr>
            <a:spLocks noChangeArrowheads="1"/>
          </p:cNvSpPr>
          <p:nvPr/>
        </p:nvSpPr>
        <p:spPr bwMode="auto">
          <a:xfrm>
            <a:off x="6659563" y="4056063"/>
            <a:ext cx="1106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2250" name="Freeform 241"/>
          <p:cNvSpPr>
            <a:spLocks/>
          </p:cNvSpPr>
          <p:nvPr/>
        </p:nvSpPr>
        <p:spPr bwMode="auto">
          <a:xfrm>
            <a:off x="6661150" y="2781300"/>
            <a:ext cx="1743075" cy="528638"/>
          </a:xfrm>
          <a:custGeom>
            <a:avLst/>
            <a:gdLst>
              <a:gd name="T0" fmla="*/ 2 w 180"/>
              <a:gd name="T1" fmla="*/ 68 h 71"/>
              <a:gd name="T2" fmla="*/ 6 w 180"/>
              <a:gd name="T3" fmla="*/ 64 h 71"/>
              <a:gd name="T4" fmla="*/ 9 w 180"/>
              <a:gd name="T5" fmla="*/ 60 h 71"/>
              <a:gd name="T6" fmla="*/ 13 w 180"/>
              <a:gd name="T7" fmla="*/ 56 h 71"/>
              <a:gd name="T8" fmla="*/ 16 w 180"/>
              <a:gd name="T9" fmla="*/ 52 h 71"/>
              <a:gd name="T10" fmla="*/ 20 w 180"/>
              <a:gd name="T11" fmla="*/ 48 h 71"/>
              <a:gd name="T12" fmla="*/ 24 w 180"/>
              <a:gd name="T13" fmla="*/ 45 h 71"/>
              <a:gd name="T14" fmla="*/ 27 w 180"/>
              <a:gd name="T15" fmla="*/ 41 h 71"/>
              <a:gd name="T16" fmla="*/ 31 w 180"/>
              <a:gd name="T17" fmla="*/ 38 h 71"/>
              <a:gd name="T18" fmla="*/ 34 w 180"/>
              <a:gd name="T19" fmla="*/ 35 h 71"/>
              <a:gd name="T20" fmla="*/ 38 w 180"/>
              <a:gd name="T21" fmla="*/ 32 h 71"/>
              <a:gd name="T22" fmla="*/ 41 w 180"/>
              <a:gd name="T23" fmla="*/ 29 h 71"/>
              <a:gd name="T24" fmla="*/ 45 w 180"/>
              <a:gd name="T25" fmla="*/ 26 h 71"/>
              <a:gd name="T26" fmla="*/ 49 w 180"/>
              <a:gd name="T27" fmla="*/ 23 h 71"/>
              <a:gd name="T28" fmla="*/ 52 w 180"/>
              <a:gd name="T29" fmla="*/ 21 h 71"/>
              <a:gd name="T30" fmla="*/ 56 w 180"/>
              <a:gd name="T31" fmla="*/ 18 h 71"/>
              <a:gd name="T32" fmla="*/ 59 w 180"/>
              <a:gd name="T33" fmla="*/ 16 h 71"/>
              <a:gd name="T34" fmla="*/ 63 w 180"/>
              <a:gd name="T35" fmla="*/ 14 h 71"/>
              <a:gd name="T36" fmla="*/ 67 w 180"/>
              <a:gd name="T37" fmla="*/ 12 h 71"/>
              <a:gd name="T38" fmla="*/ 70 w 180"/>
              <a:gd name="T39" fmla="*/ 10 h 71"/>
              <a:gd name="T40" fmla="*/ 74 w 180"/>
              <a:gd name="T41" fmla="*/ 9 h 71"/>
              <a:gd name="T42" fmla="*/ 77 w 180"/>
              <a:gd name="T43" fmla="*/ 7 h 71"/>
              <a:gd name="T44" fmla="*/ 81 w 180"/>
              <a:gd name="T45" fmla="*/ 6 h 71"/>
              <a:gd name="T46" fmla="*/ 85 w 180"/>
              <a:gd name="T47" fmla="*/ 5 h 71"/>
              <a:gd name="T48" fmla="*/ 88 w 180"/>
              <a:gd name="T49" fmla="*/ 4 h 71"/>
              <a:gd name="T50" fmla="*/ 92 w 180"/>
              <a:gd name="T51" fmla="*/ 3 h 71"/>
              <a:gd name="T52" fmla="*/ 95 w 180"/>
              <a:gd name="T53" fmla="*/ 2 h 71"/>
              <a:gd name="T54" fmla="*/ 99 w 180"/>
              <a:gd name="T55" fmla="*/ 1 h 71"/>
              <a:gd name="T56" fmla="*/ 103 w 180"/>
              <a:gd name="T57" fmla="*/ 1 h 71"/>
              <a:gd name="T58" fmla="*/ 106 w 180"/>
              <a:gd name="T59" fmla="*/ 0 h 71"/>
              <a:gd name="T60" fmla="*/ 110 w 180"/>
              <a:gd name="T61" fmla="*/ 0 h 71"/>
              <a:gd name="T62" fmla="*/ 113 w 180"/>
              <a:gd name="T63" fmla="*/ 0 h 71"/>
              <a:gd name="T64" fmla="*/ 117 w 180"/>
              <a:gd name="T65" fmla="*/ 0 h 71"/>
              <a:gd name="T66" fmla="*/ 121 w 180"/>
              <a:gd name="T67" fmla="*/ 0 h 71"/>
              <a:gd name="T68" fmla="*/ 124 w 180"/>
              <a:gd name="T69" fmla="*/ 1 h 71"/>
              <a:gd name="T70" fmla="*/ 128 w 180"/>
              <a:gd name="T71" fmla="*/ 1 h 71"/>
              <a:gd name="T72" fmla="*/ 131 w 180"/>
              <a:gd name="T73" fmla="*/ 2 h 71"/>
              <a:gd name="T74" fmla="*/ 135 w 180"/>
              <a:gd name="T75" fmla="*/ 2 h 71"/>
              <a:gd name="T76" fmla="*/ 139 w 180"/>
              <a:gd name="T77" fmla="*/ 3 h 71"/>
              <a:gd name="T78" fmla="*/ 142 w 180"/>
              <a:gd name="T79" fmla="*/ 4 h 71"/>
              <a:gd name="T80" fmla="*/ 146 w 180"/>
              <a:gd name="T81" fmla="*/ 5 h 71"/>
              <a:gd name="T82" fmla="*/ 149 w 180"/>
              <a:gd name="T83" fmla="*/ 7 h 71"/>
              <a:gd name="T84" fmla="*/ 153 w 180"/>
              <a:gd name="T85" fmla="*/ 8 h 71"/>
              <a:gd name="T86" fmla="*/ 157 w 180"/>
              <a:gd name="T87" fmla="*/ 10 h 71"/>
              <a:gd name="T88" fmla="*/ 160 w 180"/>
              <a:gd name="T89" fmla="*/ 12 h 71"/>
              <a:gd name="T90" fmla="*/ 164 w 180"/>
              <a:gd name="T91" fmla="*/ 13 h 71"/>
              <a:gd name="T92" fmla="*/ 167 w 180"/>
              <a:gd name="T93" fmla="*/ 15 h 71"/>
              <a:gd name="T94" fmla="*/ 171 w 180"/>
              <a:gd name="T95" fmla="*/ 18 h 71"/>
              <a:gd name="T96" fmla="*/ 174 w 180"/>
              <a:gd name="T97" fmla="*/ 20 h 71"/>
              <a:gd name="T98" fmla="*/ 178 w 180"/>
              <a:gd name="T99" fmla="*/ 22 h 7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80"/>
              <a:gd name="T151" fmla="*/ 0 h 71"/>
              <a:gd name="T152" fmla="*/ 180 w 180"/>
              <a:gd name="T153" fmla="*/ 71 h 7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80" h="71">
                <a:moveTo>
                  <a:pt x="0" y="71"/>
                </a:moveTo>
                <a:lnTo>
                  <a:pt x="2" y="68"/>
                </a:lnTo>
                <a:lnTo>
                  <a:pt x="4" y="66"/>
                </a:lnTo>
                <a:lnTo>
                  <a:pt x="6" y="64"/>
                </a:lnTo>
                <a:lnTo>
                  <a:pt x="7" y="62"/>
                </a:lnTo>
                <a:lnTo>
                  <a:pt x="9" y="60"/>
                </a:lnTo>
                <a:lnTo>
                  <a:pt x="11" y="58"/>
                </a:lnTo>
                <a:lnTo>
                  <a:pt x="13" y="56"/>
                </a:lnTo>
                <a:lnTo>
                  <a:pt x="15" y="54"/>
                </a:lnTo>
                <a:lnTo>
                  <a:pt x="16" y="52"/>
                </a:lnTo>
                <a:lnTo>
                  <a:pt x="18" y="50"/>
                </a:lnTo>
                <a:lnTo>
                  <a:pt x="20" y="48"/>
                </a:lnTo>
                <a:lnTo>
                  <a:pt x="22" y="46"/>
                </a:lnTo>
                <a:lnTo>
                  <a:pt x="24" y="45"/>
                </a:lnTo>
                <a:lnTo>
                  <a:pt x="25" y="43"/>
                </a:lnTo>
                <a:lnTo>
                  <a:pt x="27" y="41"/>
                </a:lnTo>
                <a:lnTo>
                  <a:pt x="29" y="39"/>
                </a:lnTo>
                <a:lnTo>
                  <a:pt x="31" y="38"/>
                </a:lnTo>
                <a:lnTo>
                  <a:pt x="32" y="36"/>
                </a:lnTo>
                <a:lnTo>
                  <a:pt x="34" y="35"/>
                </a:lnTo>
                <a:lnTo>
                  <a:pt x="36" y="33"/>
                </a:lnTo>
                <a:lnTo>
                  <a:pt x="38" y="32"/>
                </a:lnTo>
                <a:lnTo>
                  <a:pt x="40" y="30"/>
                </a:lnTo>
                <a:lnTo>
                  <a:pt x="41" y="29"/>
                </a:lnTo>
                <a:lnTo>
                  <a:pt x="43" y="27"/>
                </a:lnTo>
                <a:lnTo>
                  <a:pt x="45" y="26"/>
                </a:lnTo>
                <a:lnTo>
                  <a:pt x="47" y="24"/>
                </a:lnTo>
                <a:lnTo>
                  <a:pt x="49" y="23"/>
                </a:lnTo>
                <a:lnTo>
                  <a:pt x="50" y="22"/>
                </a:lnTo>
                <a:lnTo>
                  <a:pt x="52" y="21"/>
                </a:lnTo>
                <a:lnTo>
                  <a:pt x="54" y="19"/>
                </a:lnTo>
                <a:lnTo>
                  <a:pt x="56" y="18"/>
                </a:lnTo>
                <a:lnTo>
                  <a:pt x="58" y="17"/>
                </a:lnTo>
                <a:lnTo>
                  <a:pt x="59" y="16"/>
                </a:lnTo>
                <a:lnTo>
                  <a:pt x="61" y="15"/>
                </a:lnTo>
                <a:lnTo>
                  <a:pt x="63" y="14"/>
                </a:lnTo>
                <a:lnTo>
                  <a:pt x="65" y="13"/>
                </a:lnTo>
                <a:lnTo>
                  <a:pt x="67" y="12"/>
                </a:lnTo>
                <a:lnTo>
                  <a:pt x="68" y="11"/>
                </a:lnTo>
                <a:lnTo>
                  <a:pt x="70" y="10"/>
                </a:lnTo>
                <a:lnTo>
                  <a:pt x="72" y="10"/>
                </a:lnTo>
                <a:lnTo>
                  <a:pt x="74" y="9"/>
                </a:lnTo>
                <a:lnTo>
                  <a:pt x="76" y="8"/>
                </a:lnTo>
                <a:lnTo>
                  <a:pt x="77" y="7"/>
                </a:lnTo>
                <a:lnTo>
                  <a:pt x="79" y="7"/>
                </a:lnTo>
                <a:lnTo>
                  <a:pt x="81" y="6"/>
                </a:lnTo>
                <a:lnTo>
                  <a:pt x="83" y="5"/>
                </a:lnTo>
                <a:lnTo>
                  <a:pt x="85" y="5"/>
                </a:lnTo>
                <a:lnTo>
                  <a:pt x="86" y="4"/>
                </a:lnTo>
                <a:lnTo>
                  <a:pt x="88" y="4"/>
                </a:lnTo>
                <a:lnTo>
                  <a:pt x="90" y="3"/>
                </a:lnTo>
                <a:lnTo>
                  <a:pt x="92" y="3"/>
                </a:lnTo>
                <a:lnTo>
                  <a:pt x="94" y="2"/>
                </a:lnTo>
                <a:lnTo>
                  <a:pt x="95" y="2"/>
                </a:lnTo>
                <a:lnTo>
                  <a:pt x="97" y="1"/>
                </a:lnTo>
                <a:lnTo>
                  <a:pt x="99" y="1"/>
                </a:lnTo>
                <a:lnTo>
                  <a:pt x="101" y="1"/>
                </a:lnTo>
                <a:lnTo>
                  <a:pt x="103" y="1"/>
                </a:lnTo>
                <a:lnTo>
                  <a:pt x="104" y="0"/>
                </a:lnTo>
                <a:lnTo>
                  <a:pt x="106" y="0"/>
                </a:lnTo>
                <a:lnTo>
                  <a:pt x="108" y="0"/>
                </a:lnTo>
                <a:lnTo>
                  <a:pt x="110" y="0"/>
                </a:lnTo>
                <a:lnTo>
                  <a:pt x="112" y="0"/>
                </a:lnTo>
                <a:lnTo>
                  <a:pt x="113" y="0"/>
                </a:lnTo>
                <a:lnTo>
                  <a:pt x="115" y="0"/>
                </a:lnTo>
                <a:lnTo>
                  <a:pt x="117" y="0"/>
                </a:lnTo>
                <a:lnTo>
                  <a:pt x="119" y="0"/>
                </a:lnTo>
                <a:lnTo>
                  <a:pt x="121" y="0"/>
                </a:lnTo>
                <a:lnTo>
                  <a:pt x="122" y="0"/>
                </a:lnTo>
                <a:lnTo>
                  <a:pt x="124" y="1"/>
                </a:lnTo>
                <a:lnTo>
                  <a:pt x="126" y="1"/>
                </a:lnTo>
                <a:lnTo>
                  <a:pt x="128" y="1"/>
                </a:lnTo>
                <a:lnTo>
                  <a:pt x="130" y="1"/>
                </a:lnTo>
                <a:lnTo>
                  <a:pt x="131" y="2"/>
                </a:lnTo>
                <a:lnTo>
                  <a:pt x="133" y="2"/>
                </a:lnTo>
                <a:lnTo>
                  <a:pt x="135" y="2"/>
                </a:lnTo>
                <a:lnTo>
                  <a:pt x="137" y="3"/>
                </a:lnTo>
                <a:lnTo>
                  <a:pt x="139" y="3"/>
                </a:lnTo>
                <a:lnTo>
                  <a:pt x="140" y="4"/>
                </a:lnTo>
                <a:lnTo>
                  <a:pt x="142" y="4"/>
                </a:lnTo>
                <a:lnTo>
                  <a:pt x="144" y="5"/>
                </a:lnTo>
                <a:lnTo>
                  <a:pt x="146" y="5"/>
                </a:lnTo>
                <a:lnTo>
                  <a:pt x="148" y="6"/>
                </a:lnTo>
                <a:lnTo>
                  <a:pt x="149" y="7"/>
                </a:lnTo>
                <a:lnTo>
                  <a:pt x="151" y="7"/>
                </a:lnTo>
                <a:lnTo>
                  <a:pt x="153" y="8"/>
                </a:lnTo>
                <a:lnTo>
                  <a:pt x="155" y="9"/>
                </a:lnTo>
                <a:lnTo>
                  <a:pt x="157" y="10"/>
                </a:lnTo>
                <a:lnTo>
                  <a:pt x="158" y="11"/>
                </a:lnTo>
                <a:lnTo>
                  <a:pt x="160" y="12"/>
                </a:lnTo>
                <a:lnTo>
                  <a:pt x="162" y="12"/>
                </a:lnTo>
                <a:lnTo>
                  <a:pt x="164" y="13"/>
                </a:lnTo>
                <a:lnTo>
                  <a:pt x="165" y="14"/>
                </a:lnTo>
                <a:lnTo>
                  <a:pt x="167" y="15"/>
                </a:lnTo>
                <a:lnTo>
                  <a:pt x="169" y="17"/>
                </a:lnTo>
                <a:lnTo>
                  <a:pt x="171" y="18"/>
                </a:lnTo>
                <a:lnTo>
                  <a:pt x="173" y="19"/>
                </a:lnTo>
                <a:lnTo>
                  <a:pt x="174" y="20"/>
                </a:lnTo>
                <a:lnTo>
                  <a:pt x="176" y="21"/>
                </a:lnTo>
                <a:lnTo>
                  <a:pt x="178" y="22"/>
                </a:lnTo>
                <a:lnTo>
                  <a:pt x="180" y="24"/>
                </a:lnTo>
              </a:path>
            </a:pathLst>
          </a:custGeom>
          <a:noFill/>
          <a:ln w="28575" cmpd="sng">
            <a:solidFill>
              <a:srgbClr val="D8006C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1" name="Rectangle 242"/>
          <p:cNvSpPr>
            <a:spLocks noChangeArrowheads="1"/>
          </p:cNvSpPr>
          <p:nvPr/>
        </p:nvSpPr>
        <p:spPr bwMode="auto">
          <a:xfrm>
            <a:off x="6659563" y="3249613"/>
            <a:ext cx="1025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D8006C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92252" name="Freeform 248"/>
          <p:cNvSpPr>
            <a:spLocks/>
          </p:cNvSpPr>
          <p:nvPr/>
        </p:nvSpPr>
        <p:spPr bwMode="auto">
          <a:xfrm>
            <a:off x="6705600" y="3505200"/>
            <a:ext cx="1600200" cy="762000"/>
          </a:xfrm>
          <a:custGeom>
            <a:avLst/>
            <a:gdLst>
              <a:gd name="T0" fmla="*/ 2 w 180"/>
              <a:gd name="T1" fmla="*/ 172 h 174"/>
              <a:gd name="T2" fmla="*/ 6 w 180"/>
              <a:gd name="T3" fmla="*/ 168 h 174"/>
              <a:gd name="T4" fmla="*/ 9 w 180"/>
              <a:gd name="T5" fmla="*/ 165 h 174"/>
              <a:gd name="T6" fmla="*/ 13 w 180"/>
              <a:gd name="T7" fmla="*/ 162 h 174"/>
              <a:gd name="T8" fmla="*/ 16 w 180"/>
              <a:gd name="T9" fmla="*/ 158 h 174"/>
              <a:gd name="T10" fmla="*/ 20 w 180"/>
              <a:gd name="T11" fmla="*/ 155 h 174"/>
              <a:gd name="T12" fmla="*/ 24 w 180"/>
              <a:gd name="T13" fmla="*/ 151 h 174"/>
              <a:gd name="T14" fmla="*/ 27 w 180"/>
              <a:gd name="T15" fmla="*/ 148 h 174"/>
              <a:gd name="T16" fmla="*/ 31 w 180"/>
              <a:gd name="T17" fmla="*/ 144 h 174"/>
              <a:gd name="T18" fmla="*/ 34 w 180"/>
              <a:gd name="T19" fmla="*/ 141 h 174"/>
              <a:gd name="T20" fmla="*/ 38 w 180"/>
              <a:gd name="T21" fmla="*/ 137 h 174"/>
              <a:gd name="T22" fmla="*/ 41 w 180"/>
              <a:gd name="T23" fmla="*/ 134 h 174"/>
              <a:gd name="T24" fmla="*/ 45 w 180"/>
              <a:gd name="T25" fmla="*/ 130 h 174"/>
              <a:gd name="T26" fmla="*/ 49 w 180"/>
              <a:gd name="T27" fmla="*/ 127 h 174"/>
              <a:gd name="T28" fmla="*/ 52 w 180"/>
              <a:gd name="T29" fmla="*/ 123 h 174"/>
              <a:gd name="T30" fmla="*/ 56 w 180"/>
              <a:gd name="T31" fmla="*/ 120 h 174"/>
              <a:gd name="T32" fmla="*/ 59 w 180"/>
              <a:gd name="T33" fmla="*/ 116 h 174"/>
              <a:gd name="T34" fmla="*/ 63 w 180"/>
              <a:gd name="T35" fmla="*/ 113 h 174"/>
              <a:gd name="T36" fmla="*/ 67 w 180"/>
              <a:gd name="T37" fmla="*/ 109 h 174"/>
              <a:gd name="T38" fmla="*/ 70 w 180"/>
              <a:gd name="T39" fmla="*/ 106 h 174"/>
              <a:gd name="T40" fmla="*/ 74 w 180"/>
              <a:gd name="T41" fmla="*/ 102 h 174"/>
              <a:gd name="T42" fmla="*/ 77 w 180"/>
              <a:gd name="T43" fmla="*/ 99 h 174"/>
              <a:gd name="T44" fmla="*/ 81 w 180"/>
              <a:gd name="T45" fmla="*/ 96 h 174"/>
              <a:gd name="T46" fmla="*/ 85 w 180"/>
              <a:gd name="T47" fmla="*/ 92 h 174"/>
              <a:gd name="T48" fmla="*/ 88 w 180"/>
              <a:gd name="T49" fmla="*/ 89 h 174"/>
              <a:gd name="T50" fmla="*/ 92 w 180"/>
              <a:gd name="T51" fmla="*/ 85 h 174"/>
              <a:gd name="T52" fmla="*/ 95 w 180"/>
              <a:gd name="T53" fmla="*/ 82 h 174"/>
              <a:gd name="T54" fmla="*/ 99 w 180"/>
              <a:gd name="T55" fmla="*/ 78 h 174"/>
              <a:gd name="T56" fmla="*/ 103 w 180"/>
              <a:gd name="T57" fmla="*/ 75 h 174"/>
              <a:gd name="T58" fmla="*/ 106 w 180"/>
              <a:gd name="T59" fmla="*/ 71 h 174"/>
              <a:gd name="T60" fmla="*/ 110 w 180"/>
              <a:gd name="T61" fmla="*/ 68 h 174"/>
              <a:gd name="T62" fmla="*/ 113 w 180"/>
              <a:gd name="T63" fmla="*/ 64 h 174"/>
              <a:gd name="T64" fmla="*/ 117 w 180"/>
              <a:gd name="T65" fmla="*/ 61 h 174"/>
              <a:gd name="T66" fmla="*/ 121 w 180"/>
              <a:gd name="T67" fmla="*/ 57 h 174"/>
              <a:gd name="T68" fmla="*/ 124 w 180"/>
              <a:gd name="T69" fmla="*/ 54 h 174"/>
              <a:gd name="T70" fmla="*/ 128 w 180"/>
              <a:gd name="T71" fmla="*/ 50 h 174"/>
              <a:gd name="T72" fmla="*/ 131 w 180"/>
              <a:gd name="T73" fmla="*/ 47 h 174"/>
              <a:gd name="T74" fmla="*/ 135 w 180"/>
              <a:gd name="T75" fmla="*/ 43 h 174"/>
              <a:gd name="T76" fmla="*/ 139 w 180"/>
              <a:gd name="T77" fmla="*/ 40 h 174"/>
              <a:gd name="T78" fmla="*/ 142 w 180"/>
              <a:gd name="T79" fmla="*/ 36 h 174"/>
              <a:gd name="T80" fmla="*/ 146 w 180"/>
              <a:gd name="T81" fmla="*/ 33 h 174"/>
              <a:gd name="T82" fmla="*/ 149 w 180"/>
              <a:gd name="T83" fmla="*/ 29 h 174"/>
              <a:gd name="T84" fmla="*/ 153 w 180"/>
              <a:gd name="T85" fmla="*/ 26 h 174"/>
              <a:gd name="T86" fmla="*/ 157 w 180"/>
              <a:gd name="T87" fmla="*/ 23 h 174"/>
              <a:gd name="T88" fmla="*/ 160 w 180"/>
              <a:gd name="T89" fmla="*/ 19 h 174"/>
              <a:gd name="T90" fmla="*/ 164 w 180"/>
              <a:gd name="T91" fmla="*/ 16 h 174"/>
              <a:gd name="T92" fmla="*/ 167 w 180"/>
              <a:gd name="T93" fmla="*/ 12 h 174"/>
              <a:gd name="T94" fmla="*/ 171 w 180"/>
              <a:gd name="T95" fmla="*/ 9 h 174"/>
              <a:gd name="T96" fmla="*/ 174 w 180"/>
              <a:gd name="T97" fmla="*/ 5 h 174"/>
              <a:gd name="T98" fmla="*/ 178 w 180"/>
              <a:gd name="T99" fmla="*/ 2 h 17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80"/>
              <a:gd name="T151" fmla="*/ 0 h 174"/>
              <a:gd name="T152" fmla="*/ 180 w 180"/>
              <a:gd name="T153" fmla="*/ 174 h 17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80" h="174">
                <a:moveTo>
                  <a:pt x="0" y="174"/>
                </a:moveTo>
                <a:lnTo>
                  <a:pt x="2" y="172"/>
                </a:lnTo>
                <a:lnTo>
                  <a:pt x="4" y="170"/>
                </a:lnTo>
                <a:lnTo>
                  <a:pt x="6" y="168"/>
                </a:lnTo>
                <a:lnTo>
                  <a:pt x="7" y="167"/>
                </a:lnTo>
                <a:lnTo>
                  <a:pt x="9" y="165"/>
                </a:lnTo>
                <a:lnTo>
                  <a:pt x="11" y="163"/>
                </a:lnTo>
                <a:lnTo>
                  <a:pt x="13" y="162"/>
                </a:lnTo>
                <a:lnTo>
                  <a:pt x="15" y="160"/>
                </a:lnTo>
                <a:lnTo>
                  <a:pt x="16" y="158"/>
                </a:lnTo>
                <a:lnTo>
                  <a:pt x="18" y="156"/>
                </a:lnTo>
                <a:lnTo>
                  <a:pt x="20" y="155"/>
                </a:lnTo>
                <a:lnTo>
                  <a:pt x="22" y="153"/>
                </a:lnTo>
                <a:lnTo>
                  <a:pt x="24" y="151"/>
                </a:lnTo>
                <a:lnTo>
                  <a:pt x="25" y="149"/>
                </a:lnTo>
                <a:lnTo>
                  <a:pt x="27" y="148"/>
                </a:lnTo>
                <a:lnTo>
                  <a:pt x="29" y="146"/>
                </a:lnTo>
                <a:lnTo>
                  <a:pt x="31" y="144"/>
                </a:lnTo>
                <a:lnTo>
                  <a:pt x="32" y="142"/>
                </a:lnTo>
                <a:lnTo>
                  <a:pt x="34" y="141"/>
                </a:lnTo>
                <a:lnTo>
                  <a:pt x="36" y="139"/>
                </a:lnTo>
                <a:lnTo>
                  <a:pt x="38" y="137"/>
                </a:lnTo>
                <a:lnTo>
                  <a:pt x="40" y="135"/>
                </a:lnTo>
                <a:lnTo>
                  <a:pt x="41" y="134"/>
                </a:lnTo>
                <a:lnTo>
                  <a:pt x="43" y="132"/>
                </a:lnTo>
                <a:lnTo>
                  <a:pt x="45" y="130"/>
                </a:lnTo>
                <a:lnTo>
                  <a:pt x="47" y="129"/>
                </a:lnTo>
                <a:lnTo>
                  <a:pt x="49" y="127"/>
                </a:lnTo>
                <a:lnTo>
                  <a:pt x="50" y="125"/>
                </a:lnTo>
                <a:lnTo>
                  <a:pt x="52" y="123"/>
                </a:lnTo>
                <a:lnTo>
                  <a:pt x="54" y="122"/>
                </a:lnTo>
                <a:lnTo>
                  <a:pt x="56" y="120"/>
                </a:lnTo>
                <a:lnTo>
                  <a:pt x="58" y="118"/>
                </a:lnTo>
                <a:lnTo>
                  <a:pt x="59" y="116"/>
                </a:lnTo>
                <a:lnTo>
                  <a:pt x="61" y="115"/>
                </a:lnTo>
                <a:lnTo>
                  <a:pt x="63" y="113"/>
                </a:lnTo>
                <a:lnTo>
                  <a:pt x="65" y="111"/>
                </a:lnTo>
                <a:lnTo>
                  <a:pt x="67" y="109"/>
                </a:lnTo>
                <a:lnTo>
                  <a:pt x="68" y="108"/>
                </a:lnTo>
                <a:lnTo>
                  <a:pt x="70" y="106"/>
                </a:lnTo>
                <a:lnTo>
                  <a:pt x="72" y="104"/>
                </a:lnTo>
                <a:lnTo>
                  <a:pt x="74" y="102"/>
                </a:lnTo>
                <a:lnTo>
                  <a:pt x="76" y="101"/>
                </a:lnTo>
                <a:lnTo>
                  <a:pt x="77" y="99"/>
                </a:lnTo>
                <a:lnTo>
                  <a:pt x="79" y="97"/>
                </a:lnTo>
                <a:lnTo>
                  <a:pt x="81" y="96"/>
                </a:lnTo>
                <a:lnTo>
                  <a:pt x="83" y="94"/>
                </a:lnTo>
                <a:lnTo>
                  <a:pt x="85" y="92"/>
                </a:lnTo>
                <a:lnTo>
                  <a:pt x="86" y="90"/>
                </a:lnTo>
                <a:lnTo>
                  <a:pt x="88" y="89"/>
                </a:lnTo>
                <a:lnTo>
                  <a:pt x="90" y="87"/>
                </a:lnTo>
                <a:lnTo>
                  <a:pt x="92" y="85"/>
                </a:lnTo>
                <a:lnTo>
                  <a:pt x="94" y="83"/>
                </a:lnTo>
                <a:lnTo>
                  <a:pt x="95" y="82"/>
                </a:lnTo>
                <a:lnTo>
                  <a:pt x="97" y="80"/>
                </a:lnTo>
                <a:lnTo>
                  <a:pt x="99" y="78"/>
                </a:lnTo>
                <a:lnTo>
                  <a:pt x="101" y="76"/>
                </a:lnTo>
                <a:lnTo>
                  <a:pt x="103" y="75"/>
                </a:lnTo>
                <a:lnTo>
                  <a:pt x="104" y="73"/>
                </a:lnTo>
                <a:lnTo>
                  <a:pt x="106" y="71"/>
                </a:lnTo>
                <a:lnTo>
                  <a:pt x="108" y="69"/>
                </a:lnTo>
                <a:lnTo>
                  <a:pt x="110" y="68"/>
                </a:lnTo>
                <a:lnTo>
                  <a:pt x="112" y="66"/>
                </a:lnTo>
                <a:lnTo>
                  <a:pt x="113" y="64"/>
                </a:lnTo>
                <a:lnTo>
                  <a:pt x="115" y="63"/>
                </a:lnTo>
                <a:lnTo>
                  <a:pt x="117" y="61"/>
                </a:lnTo>
                <a:lnTo>
                  <a:pt x="119" y="59"/>
                </a:lnTo>
                <a:lnTo>
                  <a:pt x="121" y="57"/>
                </a:lnTo>
                <a:lnTo>
                  <a:pt x="122" y="56"/>
                </a:lnTo>
                <a:lnTo>
                  <a:pt x="124" y="54"/>
                </a:lnTo>
                <a:lnTo>
                  <a:pt x="126" y="52"/>
                </a:lnTo>
                <a:lnTo>
                  <a:pt x="128" y="50"/>
                </a:lnTo>
                <a:lnTo>
                  <a:pt x="130" y="49"/>
                </a:lnTo>
                <a:lnTo>
                  <a:pt x="131" y="47"/>
                </a:lnTo>
                <a:lnTo>
                  <a:pt x="133" y="45"/>
                </a:lnTo>
                <a:lnTo>
                  <a:pt x="135" y="43"/>
                </a:lnTo>
                <a:lnTo>
                  <a:pt x="137" y="42"/>
                </a:lnTo>
                <a:lnTo>
                  <a:pt x="139" y="40"/>
                </a:lnTo>
                <a:lnTo>
                  <a:pt x="140" y="38"/>
                </a:lnTo>
                <a:lnTo>
                  <a:pt x="142" y="36"/>
                </a:lnTo>
                <a:lnTo>
                  <a:pt x="144" y="35"/>
                </a:lnTo>
                <a:lnTo>
                  <a:pt x="146" y="33"/>
                </a:lnTo>
                <a:lnTo>
                  <a:pt x="148" y="31"/>
                </a:lnTo>
                <a:lnTo>
                  <a:pt x="149" y="29"/>
                </a:lnTo>
                <a:lnTo>
                  <a:pt x="151" y="28"/>
                </a:lnTo>
                <a:lnTo>
                  <a:pt x="153" y="26"/>
                </a:lnTo>
                <a:lnTo>
                  <a:pt x="155" y="24"/>
                </a:lnTo>
                <a:lnTo>
                  <a:pt x="157" y="23"/>
                </a:lnTo>
                <a:lnTo>
                  <a:pt x="158" y="21"/>
                </a:lnTo>
                <a:lnTo>
                  <a:pt x="160" y="19"/>
                </a:lnTo>
                <a:lnTo>
                  <a:pt x="162" y="17"/>
                </a:lnTo>
                <a:lnTo>
                  <a:pt x="164" y="16"/>
                </a:lnTo>
                <a:lnTo>
                  <a:pt x="165" y="14"/>
                </a:lnTo>
                <a:lnTo>
                  <a:pt x="167" y="12"/>
                </a:lnTo>
                <a:lnTo>
                  <a:pt x="169" y="10"/>
                </a:lnTo>
                <a:lnTo>
                  <a:pt x="171" y="9"/>
                </a:lnTo>
                <a:lnTo>
                  <a:pt x="173" y="7"/>
                </a:lnTo>
                <a:lnTo>
                  <a:pt x="174" y="5"/>
                </a:lnTo>
                <a:lnTo>
                  <a:pt x="176" y="3"/>
                </a:lnTo>
                <a:lnTo>
                  <a:pt x="178" y="2"/>
                </a:lnTo>
                <a:lnTo>
                  <a:pt x="180" y="0"/>
                </a:lnTo>
              </a:path>
            </a:pathLst>
          </a:custGeom>
          <a:noFill/>
          <a:ln w="28575" cmpd="sng">
            <a:solidFill>
              <a:srgbClr val="00CC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3" name="Rectangle 249"/>
          <p:cNvSpPr>
            <a:spLocks noChangeArrowheads="1"/>
          </p:cNvSpPr>
          <p:nvPr/>
        </p:nvSpPr>
        <p:spPr bwMode="auto">
          <a:xfrm>
            <a:off x="6629400" y="4343400"/>
            <a:ext cx="1106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2254" name="Text Box 250"/>
          <p:cNvSpPr txBox="1">
            <a:spLocks noChangeArrowheads="1"/>
          </p:cNvSpPr>
          <p:nvPr/>
        </p:nvSpPr>
        <p:spPr bwMode="auto">
          <a:xfrm>
            <a:off x="5943600" y="5076825"/>
            <a:ext cx="312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Clr>
                <a:srgbClr val="007E5D"/>
              </a:buClr>
            </a:pPr>
            <a:r>
              <a:rPr lang="en-US" sz="14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A=Sweetness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rgbClr val="007E5D"/>
              </a:buClr>
            </a:pPr>
            <a:r>
              <a:rPr lang="en-US" sz="1400" dirty="0" smtClean="0">
                <a:solidFill>
                  <a:srgbClr val="D8006C"/>
                </a:solidFill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en-US" sz="1400" dirty="0" err="1" smtClean="0">
                <a:solidFill>
                  <a:srgbClr val="D8006C"/>
                </a:solidFill>
                <a:latin typeface="Times New Roman" pitchFamily="18" charset="0"/>
                <a:cs typeface="Times New Roman" pitchFamily="18" charset="0"/>
              </a:rPr>
              <a:t>Toothpack</a:t>
            </a:r>
            <a:endParaRPr lang="en-US" sz="1400" dirty="0">
              <a:solidFill>
                <a:srgbClr val="D8006C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rgbClr val="007E5D"/>
              </a:buClr>
            </a:pPr>
            <a:r>
              <a:rPr lang="en-US" sz="1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C=Chocolate flavor</a:t>
            </a:r>
            <a:endParaRPr lang="en-US" sz="1400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rgbClr val="007E5D"/>
              </a:buClr>
            </a:pPr>
            <a:r>
              <a:rPr lang="en-US" sz="1400" dirty="0" smtClean="0">
                <a:solidFill>
                  <a:srgbClr val="339966"/>
                </a:solidFill>
                <a:latin typeface="Times New Roman" pitchFamily="18" charset="0"/>
                <a:cs typeface="Times New Roman" pitchFamily="18" charset="0"/>
              </a:rPr>
              <a:t>D=Hardness</a:t>
            </a:r>
            <a:endParaRPr lang="en-US" sz="1400" dirty="0">
              <a:solidFill>
                <a:srgbClr val="3399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000" dirty="0">
              <a:solidFill>
                <a:srgbClr val="3399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category appraisal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RESULTS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81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2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sz="2400" dirty="0" smtClean="0"/>
              <a:t>Key Drivers of Liking are:	 </a:t>
            </a:r>
          </a:p>
          <a:p>
            <a:pPr marL="914400" lvl="1" indent="-457200">
              <a:spcBef>
                <a:spcPts val="300"/>
              </a:spcBef>
            </a:pPr>
            <a:r>
              <a:rPr lang="en-US" sz="2000" dirty="0" smtClean="0"/>
              <a:t>A=Sweetness</a:t>
            </a:r>
          </a:p>
          <a:p>
            <a:pPr marL="914400" lvl="1" indent="-457200">
              <a:spcBef>
                <a:spcPts val="300"/>
              </a:spcBef>
            </a:pPr>
            <a:r>
              <a:rPr lang="en-US" sz="2000" dirty="0" smtClean="0"/>
              <a:t>B=</a:t>
            </a:r>
            <a:r>
              <a:rPr lang="en-US" sz="2000" dirty="0" err="1" smtClean="0"/>
              <a:t>Toothpack</a:t>
            </a:r>
            <a:endParaRPr lang="en-US" sz="2000" dirty="0" smtClean="0"/>
          </a:p>
          <a:p>
            <a:pPr marL="914400" lvl="1" indent="-457200">
              <a:spcBef>
                <a:spcPts val="300"/>
              </a:spcBef>
            </a:pPr>
            <a:r>
              <a:rPr lang="en-US" sz="2000" dirty="0" smtClean="0"/>
              <a:t>C=Chocolate flavor</a:t>
            </a:r>
          </a:p>
          <a:p>
            <a:pPr marL="914400" lvl="1" indent="-457200">
              <a:spcBef>
                <a:spcPts val="300"/>
              </a:spcBef>
            </a:pPr>
            <a:r>
              <a:rPr lang="en-US" sz="2000" dirty="0" smtClean="0"/>
              <a:t>D=Hardness</a:t>
            </a:r>
          </a:p>
          <a:p>
            <a:pPr marL="914400" lvl="1" indent="-457200">
              <a:spcBef>
                <a:spcPts val="300"/>
              </a:spcBef>
            </a:pPr>
            <a:endParaRPr lang="en-US" sz="2000" dirty="0" smtClean="0"/>
          </a:p>
          <a:p>
            <a:pPr eaLnBrk="1" hangingPunct="1">
              <a:spcBef>
                <a:spcPts val="300"/>
              </a:spcBef>
            </a:pPr>
            <a:r>
              <a:rPr lang="en-US" sz="2400" dirty="0" smtClean="0"/>
              <a:t>More specifically, </a:t>
            </a:r>
            <a:r>
              <a:rPr lang="en-US" sz="2400" b="1" dirty="0" smtClean="0"/>
              <a:t>sample 10 and 11 </a:t>
            </a:r>
            <a:r>
              <a:rPr lang="en-US" sz="2400" dirty="0" smtClean="0"/>
              <a:t>would benefit from: 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2000" dirty="0" smtClean="0"/>
              <a:t>  Increased sweetness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2000" dirty="0" smtClean="0"/>
              <a:t>  Increased chocolate flavor</a:t>
            </a:r>
          </a:p>
          <a:p>
            <a:pPr lvl="1" eaLnBrk="1" hangingPunct="1">
              <a:spcBef>
                <a:spcPts val="300"/>
              </a:spcBef>
            </a:pPr>
            <a:r>
              <a:rPr lang="en-US" sz="2000" dirty="0" smtClean="0"/>
              <a:t>  Decreased </a:t>
            </a:r>
            <a:r>
              <a:rPr lang="en-US" sz="2000" dirty="0" err="1" smtClean="0"/>
              <a:t>toothpack</a:t>
            </a:r>
            <a:endParaRPr lang="en-US" sz="2000" dirty="0" smtClean="0"/>
          </a:p>
          <a:p>
            <a:pPr lvl="1" eaLnBrk="1" hangingPunct="1">
              <a:spcBef>
                <a:spcPts val="300"/>
              </a:spcBef>
            </a:pPr>
            <a:r>
              <a:rPr lang="en-US" sz="2000" dirty="0" smtClean="0"/>
              <a:t>  Decreased hardness.</a:t>
            </a:r>
          </a:p>
          <a:p>
            <a:pPr eaLnBrk="1" hangingPunct="1">
              <a:spcBef>
                <a:spcPts val="300"/>
              </a:spcBef>
            </a:pPr>
            <a:endParaRPr lang="en-US" sz="24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category appraisal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RECOMMENDATIONS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251</Words>
  <Application>Microsoft Office PowerPoint</Application>
  <PresentationFormat>On-screen Show (4:3)</PresentationFormat>
  <Paragraphs>85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category appraisal</vt:lpstr>
      <vt:lpstr>Slide 2</vt:lpstr>
      <vt:lpstr>Slide 3</vt:lpstr>
      <vt:lpstr>Slide 4</vt:lpstr>
      <vt:lpstr>Slide 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Rossella Mazzucchelli</cp:lastModifiedBy>
  <cp:revision>232</cp:revision>
  <dcterms:created xsi:type="dcterms:W3CDTF">2009-03-24T18:30:15Z</dcterms:created>
  <dcterms:modified xsi:type="dcterms:W3CDTF">2011-03-07T20:58:58Z</dcterms:modified>
</cp:coreProperties>
</file>